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11"/>
  </p:notesMasterIdLst>
  <p:sldIdLst>
    <p:sldId id="256" r:id="rId2"/>
    <p:sldId id="371" r:id="rId3"/>
    <p:sldId id="405" r:id="rId4"/>
    <p:sldId id="568" r:id="rId5"/>
    <p:sldId id="382" r:id="rId6"/>
    <p:sldId id="410" r:id="rId7"/>
    <p:sldId id="560" r:id="rId8"/>
    <p:sldId id="524" r:id="rId9"/>
    <p:sldId id="384" r:id="rId10"/>
    <p:sldId id="362" r:id="rId11"/>
    <p:sldId id="476" r:id="rId12"/>
    <p:sldId id="599" r:id="rId13"/>
    <p:sldId id="586" r:id="rId14"/>
    <p:sldId id="374" r:id="rId15"/>
    <p:sldId id="542" r:id="rId16"/>
    <p:sldId id="619" r:id="rId17"/>
    <p:sldId id="572" r:id="rId18"/>
    <p:sldId id="573" r:id="rId19"/>
    <p:sldId id="544" r:id="rId20"/>
    <p:sldId id="559" r:id="rId21"/>
    <p:sldId id="529" r:id="rId22"/>
    <p:sldId id="377" r:id="rId23"/>
    <p:sldId id="517" r:id="rId24"/>
    <p:sldId id="516" r:id="rId25"/>
    <p:sldId id="577" r:id="rId26"/>
    <p:sldId id="581" r:id="rId27"/>
    <p:sldId id="580" r:id="rId28"/>
    <p:sldId id="598" r:id="rId29"/>
    <p:sldId id="620" r:id="rId30"/>
    <p:sldId id="584" r:id="rId31"/>
    <p:sldId id="583" r:id="rId32"/>
    <p:sldId id="613" r:id="rId33"/>
    <p:sldId id="438" r:id="rId34"/>
    <p:sldId id="387" r:id="rId35"/>
    <p:sldId id="606" r:id="rId36"/>
    <p:sldId id="509" r:id="rId37"/>
    <p:sldId id="388" r:id="rId38"/>
    <p:sldId id="389" r:id="rId39"/>
    <p:sldId id="391" r:id="rId40"/>
    <p:sldId id="399" r:id="rId41"/>
    <p:sldId id="607" r:id="rId42"/>
    <p:sldId id="612" r:id="rId43"/>
    <p:sldId id="617" r:id="rId44"/>
    <p:sldId id="608" r:id="rId45"/>
    <p:sldId id="609" r:id="rId46"/>
    <p:sldId id="611" r:id="rId47"/>
    <p:sldId id="390" r:id="rId48"/>
    <p:sldId id="595" r:id="rId49"/>
    <p:sldId id="594" r:id="rId50"/>
    <p:sldId id="585" r:id="rId51"/>
    <p:sldId id="562" r:id="rId52"/>
    <p:sldId id="522" r:id="rId53"/>
    <p:sldId id="523" r:id="rId54"/>
    <p:sldId id="368" r:id="rId55"/>
    <p:sldId id="440" r:id="rId56"/>
    <p:sldId id="597" r:id="rId57"/>
    <p:sldId id="596" r:id="rId58"/>
    <p:sldId id="590" r:id="rId59"/>
    <p:sldId id="446" r:id="rId60"/>
    <p:sldId id="404" r:id="rId61"/>
    <p:sldId id="565" r:id="rId62"/>
    <p:sldId id="394" r:id="rId63"/>
    <p:sldId id="421" r:id="rId64"/>
    <p:sldId id="432" r:id="rId65"/>
    <p:sldId id="417" r:id="rId66"/>
    <p:sldId id="415" r:id="rId67"/>
    <p:sldId id="436" r:id="rId68"/>
    <p:sldId id="448" r:id="rId69"/>
    <p:sldId id="538" r:id="rId70"/>
    <p:sldId id="469" r:id="rId71"/>
    <p:sldId id="479" r:id="rId72"/>
    <p:sldId id="603" r:id="rId73"/>
    <p:sldId id="493" r:id="rId74"/>
    <p:sldId id="494" r:id="rId75"/>
    <p:sldId id="496" r:id="rId76"/>
    <p:sldId id="472" r:id="rId77"/>
    <p:sldId id="449" r:id="rId78"/>
    <p:sldId id="455" r:id="rId79"/>
    <p:sldId id="454" r:id="rId80"/>
    <p:sldId id="482" r:id="rId81"/>
    <p:sldId id="481" r:id="rId82"/>
    <p:sldId id="539" r:id="rId83"/>
    <p:sldId id="558" r:id="rId84"/>
    <p:sldId id="484" r:id="rId85"/>
    <p:sldId id="486" r:id="rId86"/>
    <p:sldId id="487" r:id="rId87"/>
    <p:sldId id="514" r:id="rId88"/>
    <p:sldId id="490" r:id="rId89"/>
    <p:sldId id="540" r:id="rId90"/>
    <p:sldId id="491" r:id="rId91"/>
    <p:sldId id="621" r:id="rId92"/>
    <p:sldId id="623" r:id="rId93"/>
    <p:sldId id="624" r:id="rId94"/>
    <p:sldId id="497" r:id="rId95"/>
    <p:sldId id="363" r:id="rId96"/>
    <p:sldId id="532" r:id="rId97"/>
    <p:sldId id="423" r:id="rId98"/>
    <p:sldId id="587" r:id="rId99"/>
    <p:sldId id="588" r:id="rId100"/>
    <p:sldId id="505" r:id="rId101"/>
    <p:sldId id="526" r:id="rId102"/>
    <p:sldId id="557" r:id="rId103"/>
    <p:sldId id="555" r:id="rId104"/>
    <p:sldId id="556" r:id="rId105"/>
    <p:sldId id="527" r:id="rId106"/>
    <p:sldId id="541" r:id="rId107"/>
    <p:sldId id="566" r:id="rId108"/>
    <p:sldId id="615" r:id="rId109"/>
    <p:sldId id="614" r:id="rId11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781"/>
    <a:srgbClr val="FBC03D"/>
    <a:srgbClr val="DDB109"/>
    <a:srgbClr val="BF2036"/>
    <a:srgbClr val="293DA5"/>
    <a:srgbClr val="646464"/>
    <a:srgbClr val="990033"/>
    <a:srgbClr val="991936"/>
    <a:srgbClr val="CBB677"/>
    <a:srgbClr val="7300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19" autoAdjust="0"/>
    <p:restoredTop sz="86393" autoAdjust="0"/>
  </p:normalViewPr>
  <p:slideViewPr>
    <p:cSldViewPr>
      <p:cViewPr>
        <p:scale>
          <a:sx n="66" d="100"/>
          <a:sy n="66" d="100"/>
        </p:scale>
        <p:origin x="756" y="-192"/>
      </p:cViewPr>
      <p:guideLst>
        <p:guide orient="horz" pos="2160"/>
        <p:guide pos="2880"/>
      </p:guideLst>
    </p:cSldViewPr>
  </p:slideViewPr>
  <p:outlineViewPr>
    <p:cViewPr>
      <p:scale>
        <a:sx n="33" d="100"/>
        <a:sy n="33" d="100"/>
      </p:scale>
      <p:origin x="0" y="-2836"/>
    </p:cViewPr>
    <p:sldLst>
      <p:sld r:id="rId1" collapse="1"/>
    </p:sldLst>
  </p:outlineViewPr>
  <p:notesTextViewPr>
    <p:cViewPr>
      <p:scale>
        <a:sx n="100" d="100"/>
        <a:sy n="100" d="100"/>
      </p:scale>
      <p:origin x="0" y="0"/>
    </p:cViewPr>
  </p:notesTextViewPr>
  <p:sorterViewPr>
    <p:cViewPr varScale="1">
      <p:scale>
        <a:sx n="1" d="1"/>
        <a:sy n="1" d="1"/>
      </p:scale>
      <p:origin x="0" y="-11928"/>
    </p:cViewPr>
  </p:sorterViewPr>
  <p:notesViewPr>
    <p:cSldViewPr>
      <p:cViewPr varScale="1">
        <p:scale>
          <a:sx n="51" d="100"/>
          <a:sy n="51" d="100"/>
        </p:scale>
        <p:origin x="2620"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hambric3\Desktop\PsyReview%20Submission\Intell%20Figures%201%20&amp;%20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hambric3\Desktop\PsyReview%20Submission\Intell%20Figures%201%20&amp;%204.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ambric3\Desktop\ZH\Articles\NYASFigureGullich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ambric3\Desktop\Talks\Ruthsatz%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ambric3\Desktop\Talks\Ruthsatz%20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ambric3\Desktop\Talks\Kane%20&amp;%20Engle%20figur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C:\Users\hambric3\Desktop\PsyReview%20Submission\Intell%20Figures%201%20&amp;%20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Deliberate Practice</c:v>
                </c:pt>
                <c:pt idx="1">
                  <c:v>Other</c:v>
                </c:pt>
              </c:strCache>
            </c:strRef>
          </c:cat>
          <c:val>
            <c:numRef>
              <c:f>Sheet1!$B$2:$B$3</c:f>
              <c:numCache>
                <c:formatCode>General</c:formatCode>
                <c:ptCount val="2"/>
                <c:pt idx="0">
                  <c:v>34</c:v>
                </c:pt>
                <c:pt idx="1">
                  <c:v>66</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Sheet1!$B$13</c:f>
              <c:strCache>
                <c:ptCount val="1"/>
                <c:pt idx="0">
                  <c:v>Music</c:v>
                </c:pt>
              </c:strCache>
            </c:strRef>
          </c:tx>
          <c:cat>
            <c:strRef>
              <c:f>Sheet1!$C$12:$D$12</c:f>
              <c:strCache>
                <c:ptCount val="2"/>
                <c:pt idx="0">
                  <c:v>Deliberate Practice</c:v>
                </c:pt>
                <c:pt idx="1">
                  <c:v>Other</c:v>
                </c:pt>
              </c:strCache>
            </c:strRef>
          </c:cat>
          <c:val>
            <c:numRef>
              <c:f>Sheet1!$C$13:$D$13</c:f>
              <c:numCache>
                <c:formatCode>0.0</c:formatCode>
                <c:ptCount val="2"/>
                <c:pt idx="0">
                  <c:v>66.7</c:v>
                </c:pt>
                <c:pt idx="1">
                  <c:v>33.300000000000004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Sheet1!$B$4</c:f>
              <c:strCache>
                <c:ptCount val="1"/>
                <c:pt idx="0">
                  <c:v>Music</c:v>
                </c:pt>
              </c:strCache>
            </c:strRef>
          </c:tx>
          <c:cat>
            <c:strRef>
              <c:f>Sheet1!$C$3:$D$3</c:f>
              <c:strCache>
                <c:ptCount val="2"/>
                <c:pt idx="0">
                  <c:v>Deliberate Practice</c:v>
                </c:pt>
                <c:pt idx="1">
                  <c:v>Other</c:v>
                </c:pt>
              </c:strCache>
            </c:strRef>
          </c:cat>
          <c:val>
            <c:numRef>
              <c:f>Sheet1!$C$4:$D$4</c:f>
              <c:numCache>
                <c:formatCode>0.0</c:formatCode>
                <c:ptCount val="2"/>
                <c:pt idx="0">
                  <c:v>29.9</c:v>
                </c:pt>
                <c:pt idx="1">
                  <c:v>70.099999999999994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Music</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Deliberate Practice</c:v>
                </c:pt>
                <c:pt idx="1">
                  <c:v>Other</c:v>
                </c:pt>
              </c:strCache>
            </c:strRef>
          </c:cat>
          <c:val>
            <c:numRef>
              <c:f>Sheet1!$B$2:$B$3</c:f>
              <c:numCache>
                <c:formatCode>General</c:formatCode>
                <c:ptCount val="2"/>
                <c:pt idx="0">
                  <c:v>29.9</c:v>
                </c:pt>
                <c:pt idx="1">
                  <c:v>70.099999999999994</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Music</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Deliberate Practice</c:v>
                </c:pt>
                <c:pt idx="1">
                  <c:v>Other</c:v>
                </c:pt>
              </c:strCache>
            </c:strRef>
          </c:cat>
          <c:val>
            <c:numRef>
              <c:f>Sheet1!$B$2:$B$3</c:f>
              <c:numCache>
                <c:formatCode>General</c:formatCode>
                <c:ptCount val="2"/>
                <c:pt idx="0">
                  <c:v>37</c:v>
                </c:pt>
                <c:pt idx="1">
                  <c:v>63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Music</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Sheet1!$A$2:$A$3</c:f>
              <c:strCache>
                <c:ptCount val="2"/>
                <c:pt idx="0">
                  <c:v>Deliberate Practice</c:v>
                </c:pt>
                <c:pt idx="1">
                  <c:v>Other</c:v>
                </c:pt>
              </c:strCache>
            </c:strRef>
          </c:cat>
          <c:val>
            <c:numRef>
              <c:f>Sheet1!$B$2:$B$3</c:f>
              <c:numCache>
                <c:formatCode>General</c:formatCode>
                <c:ptCount val="2"/>
                <c:pt idx="0">
                  <c:v>25</c:v>
                </c:pt>
                <c:pt idx="1">
                  <c:v>75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Sheet1!$C$1</c:f>
              <c:strCache>
                <c:ptCount val="1"/>
                <c:pt idx="0">
                  <c:v>Medalists</c:v>
                </c:pt>
              </c:strCache>
            </c:strRef>
          </c:tx>
          <c:spPr>
            <a:ln w="44450" cap="rnd">
              <a:solidFill>
                <a:srgbClr val="DDB109"/>
              </a:solidFill>
              <a:round/>
            </a:ln>
            <a:effectLst/>
          </c:spPr>
          <c:marker>
            <c:symbol val="circle"/>
            <c:size val="10"/>
            <c:spPr>
              <a:solidFill>
                <a:srgbClr val="DDB109"/>
              </a:solidFill>
              <a:ln w="9525">
                <a:noFill/>
              </a:ln>
              <a:effectLst/>
            </c:spPr>
          </c:marker>
          <c:cat>
            <c:strRef>
              <c:f>Sheet1!$A$2:$A$6</c:f>
              <c:strCache>
                <c:ptCount val="5"/>
                <c:pt idx="0">
                  <c:v>Until Age 10</c:v>
                </c:pt>
                <c:pt idx="1">
                  <c:v>11-14 years</c:v>
                </c:pt>
                <c:pt idx="2">
                  <c:v>15-18 years</c:v>
                </c:pt>
                <c:pt idx="3">
                  <c:v>19-21 years</c:v>
                </c:pt>
                <c:pt idx="4">
                  <c:v>22-25 years</c:v>
                </c:pt>
              </c:strCache>
            </c:strRef>
          </c:cat>
          <c:val>
            <c:numRef>
              <c:f>Sheet1!$C$2:$C$6</c:f>
              <c:numCache>
                <c:formatCode>General</c:formatCode>
                <c:ptCount val="5"/>
                <c:pt idx="0">
                  <c:v>162</c:v>
                </c:pt>
                <c:pt idx="1">
                  <c:v>832</c:v>
                </c:pt>
                <c:pt idx="2">
                  <c:v>2273</c:v>
                </c:pt>
                <c:pt idx="3">
                  <c:v>2750</c:v>
                </c:pt>
                <c:pt idx="4">
                  <c:v>4122</c:v>
                </c:pt>
              </c:numCache>
            </c:numRef>
          </c:val>
          <c:smooth val="0"/>
        </c:ser>
        <c:ser>
          <c:idx val="1"/>
          <c:order val="1"/>
          <c:tx>
            <c:strRef>
              <c:f>Sheet1!$B$1</c:f>
              <c:strCache>
                <c:ptCount val="1"/>
                <c:pt idx="0">
                  <c:v>Non-medalists</c:v>
                </c:pt>
              </c:strCache>
            </c:strRef>
          </c:tx>
          <c:spPr>
            <a:ln w="44450" cap="rnd">
              <a:solidFill>
                <a:schemeClr val="tx1"/>
              </a:solidFill>
              <a:prstDash val="dash"/>
              <a:round/>
            </a:ln>
            <a:effectLst/>
          </c:spPr>
          <c:marker>
            <c:symbol val="square"/>
            <c:size val="10"/>
            <c:spPr>
              <a:solidFill>
                <a:schemeClr val="bg1"/>
              </a:solidFill>
              <a:ln w="19050">
                <a:solidFill>
                  <a:schemeClr val="tx1"/>
                </a:solidFill>
              </a:ln>
              <a:effectLst/>
            </c:spPr>
          </c:marker>
          <c:cat>
            <c:strRef>
              <c:f>Sheet1!$A$2:$A$6</c:f>
              <c:strCache>
                <c:ptCount val="5"/>
                <c:pt idx="0">
                  <c:v>Until Age 10</c:v>
                </c:pt>
                <c:pt idx="1">
                  <c:v>11-14 years</c:v>
                </c:pt>
                <c:pt idx="2">
                  <c:v>15-18 years</c:v>
                </c:pt>
                <c:pt idx="3">
                  <c:v>19-21 years</c:v>
                </c:pt>
                <c:pt idx="4">
                  <c:v>22-25 years</c:v>
                </c:pt>
              </c:strCache>
            </c:strRef>
          </c:cat>
          <c:val>
            <c:numRef>
              <c:f>Sheet1!$B$2:$B$6</c:f>
              <c:numCache>
                <c:formatCode>General</c:formatCode>
                <c:ptCount val="5"/>
                <c:pt idx="0">
                  <c:v>334</c:v>
                </c:pt>
                <c:pt idx="1">
                  <c:v>1131</c:v>
                </c:pt>
                <c:pt idx="2">
                  <c:v>2750</c:v>
                </c:pt>
                <c:pt idx="3">
                  <c:v>2970</c:v>
                </c:pt>
                <c:pt idx="4">
                  <c:v>4414</c:v>
                </c:pt>
              </c:numCache>
            </c:numRef>
          </c:val>
          <c:smooth val="0"/>
        </c:ser>
        <c:dLbls>
          <c:showLegendKey val="0"/>
          <c:showVal val="0"/>
          <c:showCatName val="0"/>
          <c:showSerName val="0"/>
          <c:showPercent val="0"/>
          <c:showBubbleSize val="0"/>
        </c:dLbls>
        <c:marker val="1"/>
        <c:smooth val="0"/>
        <c:axId val="338368344"/>
        <c:axId val="338371480"/>
      </c:lineChart>
      <c:catAx>
        <c:axId val="338368344"/>
        <c:scaling>
          <c:orientation val="minMax"/>
        </c:scaling>
        <c:delete val="0"/>
        <c:axPos val="b"/>
        <c:numFmt formatCode="General" sourceLinked="1"/>
        <c:majorTickMark val="none"/>
        <c:minorTickMark val="in"/>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338371480"/>
        <c:crosses val="autoZero"/>
        <c:auto val="1"/>
        <c:lblAlgn val="ctr"/>
        <c:lblOffset val="100"/>
        <c:noMultiLvlLbl val="0"/>
      </c:catAx>
      <c:valAx>
        <c:axId val="338371480"/>
        <c:scaling>
          <c:orientation val="minMax"/>
        </c:scaling>
        <c:delete val="0"/>
        <c:axPos val="l"/>
        <c:majorGridlines>
          <c:spPr>
            <a:ln w="9525" cap="flat" cmpd="sng" algn="ctr">
              <a:noFill/>
              <a:round/>
            </a:ln>
            <a:effectLst/>
          </c:spPr>
        </c:majorGridlines>
        <c:numFmt formatCode="General" sourceLinked="1"/>
        <c:majorTickMark val="in"/>
        <c:minorTickMark val="none"/>
        <c:tickLblPos val="nextTo"/>
        <c:spPr>
          <a:noFill/>
          <a:ln w="19050">
            <a:solidFill>
              <a:schemeClr val="tx1"/>
            </a:solid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338368344"/>
        <c:crosses val="autoZero"/>
        <c:crossBetween val="between"/>
      </c:valAx>
      <c:spPr>
        <a:noFill/>
        <a:ln w="3175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Sheet1!$A$3</c:f>
              <c:strCache>
                <c:ptCount val="1"/>
                <c:pt idx="0">
                  <c:v>Art</c:v>
                </c:pt>
              </c:strCache>
            </c:strRef>
          </c:tx>
          <c:spPr>
            <a:ln w="38100" cap="flat" cmpd="sng" algn="ctr">
              <a:noFill/>
              <a:miter lim="800000"/>
            </a:ln>
            <a:effectLst/>
          </c:spPr>
          <c:marker>
            <c:symbol val="none"/>
          </c:marker>
          <c:cat>
            <c:strRef>
              <c:f>Sheet1!$B$2:$G$2</c:f>
              <c:strCache>
                <c:ptCount val="6"/>
                <c:pt idx="0">
                  <c:v>FSIQ</c:v>
                </c:pt>
                <c:pt idx="1">
                  <c:v>FR</c:v>
                </c:pt>
                <c:pt idx="2">
                  <c:v>KN</c:v>
                </c:pt>
                <c:pt idx="3">
                  <c:v>QR</c:v>
                </c:pt>
                <c:pt idx="4">
                  <c:v>VS </c:v>
                </c:pt>
                <c:pt idx="5">
                  <c:v>WM</c:v>
                </c:pt>
              </c:strCache>
            </c:strRef>
          </c:cat>
          <c:val>
            <c:numRef>
              <c:f>Sheet1!$B$3:$G$3</c:f>
              <c:numCache>
                <c:formatCode>General</c:formatCode>
                <c:ptCount val="6"/>
                <c:pt idx="0">
                  <c:v>108.4</c:v>
                </c:pt>
                <c:pt idx="1">
                  <c:v>100.6</c:v>
                </c:pt>
                <c:pt idx="2">
                  <c:v>111.8</c:v>
                </c:pt>
                <c:pt idx="3">
                  <c:v>101.6</c:v>
                </c:pt>
                <c:pt idx="4">
                  <c:v>88</c:v>
                </c:pt>
                <c:pt idx="5">
                  <c:v>132</c:v>
                </c:pt>
              </c:numCache>
            </c:numRef>
          </c:val>
          <c:smooth val="0"/>
        </c:ser>
        <c:dLbls>
          <c:showLegendKey val="0"/>
          <c:showVal val="0"/>
          <c:showCatName val="0"/>
          <c:showSerName val="0"/>
          <c:showPercent val="0"/>
          <c:showBubbleSize val="0"/>
        </c:dLbls>
        <c:smooth val="0"/>
        <c:axId val="338372656"/>
        <c:axId val="385265408"/>
      </c:lineChart>
      <c:catAx>
        <c:axId val="338372656"/>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19050" cap="flat" cmpd="sng" algn="ctr">
            <a:solidFill>
              <a:schemeClr val="bg1">
                <a:lumMod val="65000"/>
              </a:schemeClr>
            </a:solidFill>
            <a:round/>
            <a:tailEnd type="none" w="med" len="lg"/>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85265408"/>
        <c:crosses val="autoZero"/>
        <c:auto val="1"/>
        <c:lblAlgn val="ctr"/>
        <c:lblOffset val="100"/>
        <c:noMultiLvlLbl val="0"/>
      </c:catAx>
      <c:valAx>
        <c:axId val="385265408"/>
        <c:scaling>
          <c:orientation val="minMax"/>
          <c:max val="160"/>
          <c:min val="70"/>
        </c:scaling>
        <c:delete val="0"/>
        <c:axPos val="l"/>
        <c:majorGridlines>
          <c:spPr>
            <a:ln w="9525" cap="flat" cmpd="sng" algn="ctr">
              <a:solidFill>
                <a:schemeClr val="bg1">
                  <a:lumMod val="75000"/>
                  <a:alpha val="32000"/>
                </a:schemeClr>
              </a:solidFill>
              <a:round/>
            </a:ln>
            <a:effectLst/>
          </c:spPr>
        </c:majorGridlines>
        <c:numFmt formatCode="General" sourceLinked="1"/>
        <c:majorTickMark val="none"/>
        <c:minorTickMark val="none"/>
        <c:tickLblPos val="nextTo"/>
        <c:spPr>
          <a:noFill/>
          <a:ln w="19050" cap="flat" cmpd="sng" algn="ctr">
            <a:solidFill>
              <a:schemeClr val="bg1">
                <a:lumMod val="65000"/>
              </a:schemeClr>
            </a:solidFill>
            <a:round/>
            <a:tailEnd type="none" w="med" len="lg"/>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38372656"/>
        <c:crosses val="autoZero"/>
        <c:crossBetween val="between"/>
      </c:valAx>
      <c:spPr>
        <a:solidFill>
          <a:schemeClr val="bg1"/>
        </a:solidFill>
        <a:ln w="19050">
          <a:solidFill>
            <a:schemeClr val="bg1">
              <a:lumMod val="65000"/>
            </a:schemeClr>
          </a:solid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Sheet1!$A$3</c:f>
              <c:strCache>
                <c:ptCount val="1"/>
                <c:pt idx="0">
                  <c:v>Art</c:v>
                </c:pt>
              </c:strCache>
            </c:strRef>
          </c:tx>
          <c:spPr>
            <a:ln w="38100" cap="flat" cmpd="sng" algn="ctr">
              <a:solidFill>
                <a:schemeClr val="accent1"/>
              </a:solidFill>
              <a:miter lim="800000"/>
            </a:ln>
            <a:effectLst/>
          </c:spPr>
          <c:marker>
            <c:symbol val="none"/>
          </c:marker>
          <c:cat>
            <c:strRef>
              <c:f>Sheet1!$B$2:$G$2</c:f>
              <c:strCache>
                <c:ptCount val="6"/>
                <c:pt idx="0">
                  <c:v>FSIQ</c:v>
                </c:pt>
                <c:pt idx="1">
                  <c:v>FR</c:v>
                </c:pt>
                <c:pt idx="2">
                  <c:v>KN</c:v>
                </c:pt>
                <c:pt idx="3">
                  <c:v>QR</c:v>
                </c:pt>
                <c:pt idx="4">
                  <c:v>VS </c:v>
                </c:pt>
                <c:pt idx="5">
                  <c:v>WM</c:v>
                </c:pt>
              </c:strCache>
            </c:strRef>
          </c:cat>
          <c:val>
            <c:numRef>
              <c:f>Sheet1!$B$3:$G$3</c:f>
              <c:numCache>
                <c:formatCode>General</c:formatCode>
                <c:ptCount val="6"/>
                <c:pt idx="0">
                  <c:v>108.4</c:v>
                </c:pt>
                <c:pt idx="1">
                  <c:v>100.6</c:v>
                </c:pt>
                <c:pt idx="2">
                  <c:v>111.8</c:v>
                </c:pt>
                <c:pt idx="3">
                  <c:v>101.6</c:v>
                </c:pt>
                <c:pt idx="4">
                  <c:v>88</c:v>
                </c:pt>
                <c:pt idx="5">
                  <c:v>132</c:v>
                </c:pt>
              </c:numCache>
            </c:numRef>
          </c:val>
          <c:smooth val="0"/>
        </c:ser>
        <c:ser>
          <c:idx val="1"/>
          <c:order val="1"/>
          <c:tx>
            <c:strRef>
              <c:f>Sheet1!$A$4</c:f>
              <c:strCache>
                <c:ptCount val="1"/>
                <c:pt idx="0">
                  <c:v>Music</c:v>
                </c:pt>
              </c:strCache>
            </c:strRef>
          </c:tx>
          <c:spPr>
            <a:ln w="38100" cap="flat" cmpd="sng" algn="ctr">
              <a:solidFill>
                <a:schemeClr val="accent2"/>
              </a:solidFill>
              <a:miter lim="800000"/>
            </a:ln>
            <a:effectLst/>
          </c:spPr>
          <c:marker>
            <c:symbol val="none"/>
          </c:marker>
          <c:cat>
            <c:strRef>
              <c:f>Sheet1!$B$2:$G$2</c:f>
              <c:strCache>
                <c:ptCount val="6"/>
                <c:pt idx="0">
                  <c:v>FSIQ</c:v>
                </c:pt>
                <c:pt idx="1">
                  <c:v>FR</c:v>
                </c:pt>
                <c:pt idx="2">
                  <c:v>KN</c:v>
                </c:pt>
                <c:pt idx="3">
                  <c:v>QR</c:v>
                </c:pt>
                <c:pt idx="4">
                  <c:v>VS </c:v>
                </c:pt>
                <c:pt idx="5">
                  <c:v>WM</c:v>
                </c:pt>
              </c:strCache>
            </c:strRef>
          </c:cat>
          <c:val>
            <c:numRef>
              <c:f>Sheet1!$B$4:$G$4</c:f>
              <c:numCache>
                <c:formatCode>General</c:formatCode>
                <c:ptCount val="6"/>
                <c:pt idx="0">
                  <c:v>129.1</c:v>
                </c:pt>
                <c:pt idx="1">
                  <c:v>116.1</c:v>
                </c:pt>
                <c:pt idx="2">
                  <c:v>125.5</c:v>
                </c:pt>
                <c:pt idx="3">
                  <c:v>119.9</c:v>
                </c:pt>
                <c:pt idx="4">
                  <c:v>116.7</c:v>
                </c:pt>
                <c:pt idx="5">
                  <c:v>148.4</c:v>
                </c:pt>
              </c:numCache>
            </c:numRef>
          </c:val>
          <c:smooth val="0"/>
        </c:ser>
        <c:ser>
          <c:idx val="2"/>
          <c:order val="2"/>
          <c:tx>
            <c:strRef>
              <c:f>Sheet1!$A$5</c:f>
              <c:strCache>
                <c:ptCount val="1"/>
                <c:pt idx="0">
                  <c:v>Math</c:v>
                </c:pt>
              </c:strCache>
            </c:strRef>
          </c:tx>
          <c:spPr>
            <a:ln w="38100" cap="flat" cmpd="sng" algn="ctr">
              <a:solidFill>
                <a:srgbClr val="FFC000"/>
              </a:solidFill>
              <a:miter lim="800000"/>
            </a:ln>
            <a:effectLst/>
          </c:spPr>
          <c:marker>
            <c:symbol val="none"/>
          </c:marker>
          <c:cat>
            <c:strRef>
              <c:f>Sheet1!$B$2:$G$2</c:f>
              <c:strCache>
                <c:ptCount val="6"/>
                <c:pt idx="0">
                  <c:v>FSIQ</c:v>
                </c:pt>
                <c:pt idx="1">
                  <c:v>FR</c:v>
                </c:pt>
                <c:pt idx="2">
                  <c:v>KN</c:v>
                </c:pt>
                <c:pt idx="3">
                  <c:v>QR</c:v>
                </c:pt>
                <c:pt idx="4">
                  <c:v>VS </c:v>
                </c:pt>
                <c:pt idx="5">
                  <c:v>WM</c:v>
                </c:pt>
              </c:strCache>
            </c:strRef>
          </c:cat>
          <c:val>
            <c:numRef>
              <c:f>Sheet1!$B$5:$G$5</c:f>
              <c:numCache>
                <c:formatCode>General</c:formatCode>
                <c:ptCount val="6"/>
                <c:pt idx="0">
                  <c:v>139.80000000000001</c:v>
                </c:pt>
                <c:pt idx="1">
                  <c:v>125.4</c:v>
                </c:pt>
                <c:pt idx="2">
                  <c:v>139.6</c:v>
                </c:pt>
                <c:pt idx="3">
                  <c:v>132.80000000000001</c:v>
                </c:pt>
                <c:pt idx="4">
                  <c:v>142.19999999999999</c:v>
                </c:pt>
                <c:pt idx="5">
                  <c:v>134.80000000000001</c:v>
                </c:pt>
              </c:numCache>
            </c:numRef>
          </c:val>
          <c:smooth val="0"/>
        </c:ser>
        <c:ser>
          <c:idx val="3"/>
          <c:order val="3"/>
          <c:tx>
            <c:strRef>
              <c:f>Sheet1!$A$6</c:f>
              <c:strCache>
                <c:ptCount val="1"/>
                <c:pt idx="0">
                  <c:v>Total</c:v>
                </c:pt>
              </c:strCache>
            </c:strRef>
          </c:tx>
          <c:spPr>
            <a:ln w="38100" cap="flat" cmpd="sng" algn="ctr">
              <a:solidFill>
                <a:schemeClr val="bg1">
                  <a:lumMod val="65000"/>
                </a:schemeClr>
              </a:solidFill>
              <a:miter lim="800000"/>
            </a:ln>
            <a:effectLst/>
          </c:spPr>
          <c:marker>
            <c:symbol val="none"/>
          </c:marker>
          <c:cat>
            <c:strRef>
              <c:f>Sheet1!$B$2:$G$2</c:f>
              <c:strCache>
                <c:ptCount val="6"/>
                <c:pt idx="0">
                  <c:v>FSIQ</c:v>
                </c:pt>
                <c:pt idx="1">
                  <c:v>FR</c:v>
                </c:pt>
                <c:pt idx="2">
                  <c:v>KN</c:v>
                </c:pt>
                <c:pt idx="3">
                  <c:v>QR</c:v>
                </c:pt>
                <c:pt idx="4">
                  <c:v>VS </c:v>
                </c:pt>
                <c:pt idx="5">
                  <c:v>WM</c:v>
                </c:pt>
              </c:strCache>
            </c:strRef>
          </c:cat>
          <c:val>
            <c:numRef>
              <c:f>Sheet1!$B$6:$G$6</c:f>
              <c:numCache>
                <c:formatCode>General</c:formatCode>
                <c:ptCount val="6"/>
                <c:pt idx="0">
                  <c:v>126.2</c:v>
                </c:pt>
                <c:pt idx="1">
                  <c:v>114.3</c:v>
                </c:pt>
                <c:pt idx="2">
                  <c:v>125.6</c:v>
                </c:pt>
                <c:pt idx="3">
                  <c:v>118.3</c:v>
                </c:pt>
                <c:pt idx="4">
                  <c:v>115.7</c:v>
                </c:pt>
                <c:pt idx="5">
                  <c:v>140.1</c:v>
                </c:pt>
              </c:numCache>
            </c:numRef>
          </c:val>
          <c:smooth val="0"/>
        </c:ser>
        <c:dLbls>
          <c:showLegendKey val="0"/>
          <c:showVal val="0"/>
          <c:showCatName val="0"/>
          <c:showSerName val="0"/>
          <c:showPercent val="0"/>
          <c:showBubbleSize val="0"/>
        </c:dLbls>
        <c:smooth val="0"/>
        <c:axId val="385262272"/>
        <c:axId val="385260704"/>
      </c:lineChart>
      <c:catAx>
        <c:axId val="385262272"/>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19050" cap="flat" cmpd="sng" algn="ctr">
            <a:solidFill>
              <a:schemeClr val="bg1">
                <a:lumMod val="65000"/>
              </a:schemeClr>
            </a:solidFill>
            <a:round/>
            <a:tailEnd type="none" w="med" len="lg"/>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85260704"/>
        <c:crosses val="autoZero"/>
        <c:auto val="1"/>
        <c:lblAlgn val="ctr"/>
        <c:lblOffset val="100"/>
        <c:noMultiLvlLbl val="0"/>
      </c:catAx>
      <c:valAx>
        <c:axId val="385260704"/>
        <c:scaling>
          <c:orientation val="minMax"/>
          <c:min val="70"/>
        </c:scaling>
        <c:delete val="0"/>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19050" cap="flat" cmpd="sng" algn="ctr">
            <a:solidFill>
              <a:schemeClr val="bg1">
                <a:lumMod val="65000"/>
              </a:schemeClr>
            </a:solidFill>
            <a:round/>
            <a:tailEnd type="none" w="med" len="lg"/>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85262272"/>
        <c:crosses val="autoZero"/>
        <c:crossBetween val="between"/>
      </c:valAx>
      <c:spPr>
        <a:noFill/>
        <a:ln w="19050">
          <a:solidFill>
            <a:schemeClr val="bg1">
              <a:lumMod val="65000"/>
            </a:schemeClr>
          </a:solid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Error Rate</c:v>
                </c:pt>
              </c:strCache>
            </c:strRef>
          </c:tx>
          <c:spPr>
            <a:solidFill>
              <a:schemeClr val="accent1"/>
            </a:solidFill>
            <a:ln>
              <a:noFill/>
            </a:ln>
            <a:effectLst/>
          </c:spPr>
          <c:invertIfNegative val="0"/>
          <c:dPt>
            <c:idx val="0"/>
            <c:invertIfNegative val="0"/>
            <c:bubble3D val="0"/>
            <c:spPr>
              <a:solidFill>
                <a:srgbClr val="FF0000"/>
              </a:solidFill>
              <a:ln>
                <a:noFill/>
              </a:ln>
              <a:effectLst/>
            </c:spPr>
          </c:dPt>
          <c:cat>
            <c:strRef>
              <c:f>Sheet1!$A$2:$A$3</c:f>
              <c:strCache>
                <c:ptCount val="2"/>
                <c:pt idx="0">
                  <c:v>Absent</c:v>
                </c:pt>
                <c:pt idx="1">
                  <c:v>Present</c:v>
                </c:pt>
              </c:strCache>
            </c:strRef>
          </c:cat>
          <c:val>
            <c:numRef>
              <c:f>Sheet1!$B$2:$B$3</c:f>
              <c:numCache>
                <c:formatCode>General</c:formatCode>
                <c:ptCount val="2"/>
                <c:pt idx="0">
                  <c:v>0.35599999999999998</c:v>
                </c:pt>
                <c:pt idx="1">
                  <c:v>-0.499</c:v>
                </c:pt>
              </c:numCache>
            </c:numRef>
          </c:val>
        </c:ser>
        <c:dLbls>
          <c:showLegendKey val="0"/>
          <c:showVal val="0"/>
          <c:showCatName val="0"/>
          <c:showSerName val="0"/>
          <c:showPercent val="0"/>
          <c:showBubbleSize val="0"/>
        </c:dLbls>
        <c:gapWidth val="114"/>
        <c:overlap val="-12"/>
        <c:axId val="385266584"/>
        <c:axId val="385263056"/>
      </c:barChart>
      <c:catAx>
        <c:axId val="38526658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385263056"/>
        <c:crossesAt val="-0.60000000000000009"/>
        <c:auto val="1"/>
        <c:lblAlgn val="ctr"/>
        <c:lblOffset val="100"/>
        <c:noMultiLvlLbl val="0"/>
      </c:catAx>
      <c:valAx>
        <c:axId val="38526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a:solidFill>
              <a:schemeClr val="bg1">
                <a:lumMod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5266584"/>
        <c:crosses val="autoZero"/>
        <c:crossBetween val="between"/>
      </c:valAx>
      <c:spPr>
        <a:noFill/>
        <a:ln>
          <a:solidFill>
            <a:schemeClr val="bg1">
              <a:lumMod val="5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Chess</c:v>
                </c:pt>
              </c:strCache>
            </c:strRef>
          </c:tx>
          <c:cat>
            <c:strRef>
              <c:f>Sheet1!$C$1:$D$1</c:f>
              <c:strCache>
                <c:ptCount val="2"/>
                <c:pt idx="0">
                  <c:v>Deliberate Practice</c:v>
                </c:pt>
                <c:pt idx="1">
                  <c:v>Other</c:v>
                </c:pt>
              </c:strCache>
            </c:strRef>
          </c:cat>
          <c:val>
            <c:numRef>
              <c:f>Sheet1!$C$2:$D$2</c:f>
              <c:numCache>
                <c:formatCode>0.0</c:formatCode>
                <c:ptCount val="2"/>
                <c:pt idx="0">
                  <c:v>99</c:v>
                </c:pt>
                <c:pt idx="1">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3FAEF33-E45E-4D9F-A4F2-A16F49749BFF}" type="datetimeFigureOut">
              <a:rPr lang="en-US" smtClean="0"/>
              <a:pPr/>
              <a:t>3/28/2018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3288DF9-94AB-4B88-AAAF-4CF6C8B71802}" type="slidenum">
              <a:rPr lang="en-US" smtClean="0"/>
              <a:pPr/>
              <a:t>‹#›</a:t>
            </a:fld>
            <a:endParaRPr lang="en-US"/>
          </a:p>
        </p:txBody>
      </p:sp>
    </p:spTree>
    <p:extLst>
      <p:ext uri="{BB962C8B-B14F-4D97-AF65-F5344CB8AC3E}">
        <p14:creationId xmlns:p14="http://schemas.microsoft.com/office/powerpoint/2010/main" val="275007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a:t>
            </a:fld>
            <a:endParaRPr lang="en-US"/>
          </a:p>
        </p:txBody>
      </p:sp>
    </p:spTree>
    <p:extLst>
      <p:ext uri="{BB962C8B-B14F-4D97-AF65-F5344CB8AC3E}">
        <p14:creationId xmlns:p14="http://schemas.microsoft.com/office/powerpoint/2010/main" val="333863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17</a:t>
            </a:fld>
            <a:endParaRPr lang="en-US"/>
          </a:p>
        </p:txBody>
      </p:sp>
    </p:spTree>
    <p:extLst>
      <p:ext uri="{BB962C8B-B14F-4D97-AF65-F5344CB8AC3E}">
        <p14:creationId xmlns:p14="http://schemas.microsoft.com/office/powerpoint/2010/main" val="334476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18</a:t>
            </a:fld>
            <a:endParaRPr lang="en-US"/>
          </a:p>
        </p:txBody>
      </p:sp>
    </p:spTree>
    <p:extLst>
      <p:ext uri="{BB962C8B-B14F-4D97-AF65-F5344CB8AC3E}">
        <p14:creationId xmlns:p14="http://schemas.microsoft.com/office/powerpoint/2010/main" val="236797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19</a:t>
            </a:fld>
            <a:endParaRPr lang="en-US"/>
          </a:p>
        </p:txBody>
      </p:sp>
    </p:spTree>
    <p:extLst>
      <p:ext uri="{BB962C8B-B14F-4D97-AF65-F5344CB8AC3E}">
        <p14:creationId xmlns:p14="http://schemas.microsoft.com/office/powerpoint/2010/main" val="221960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20</a:t>
            </a:fld>
            <a:endParaRPr lang="en-US"/>
          </a:p>
        </p:txBody>
      </p:sp>
    </p:spTree>
    <p:extLst>
      <p:ext uri="{BB962C8B-B14F-4D97-AF65-F5344CB8AC3E}">
        <p14:creationId xmlns:p14="http://schemas.microsoft.com/office/powerpoint/2010/main" val="156421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22</a:t>
            </a:fld>
            <a:endParaRPr lang="en-US"/>
          </a:p>
        </p:txBody>
      </p:sp>
    </p:spTree>
    <p:extLst>
      <p:ext uri="{BB962C8B-B14F-4D97-AF65-F5344CB8AC3E}">
        <p14:creationId xmlns:p14="http://schemas.microsoft.com/office/powerpoint/2010/main" val="243470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23</a:t>
            </a:fld>
            <a:endParaRPr lang="en-US"/>
          </a:p>
        </p:txBody>
      </p:sp>
    </p:spTree>
    <p:extLst>
      <p:ext uri="{BB962C8B-B14F-4D97-AF65-F5344CB8AC3E}">
        <p14:creationId xmlns:p14="http://schemas.microsoft.com/office/powerpoint/2010/main" val="1284300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25</a:t>
            </a:fld>
            <a:endParaRPr lang="en-US"/>
          </a:p>
        </p:txBody>
      </p:sp>
    </p:spTree>
    <p:extLst>
      <p:ext uri="{BB962C8B-B14F-4D97-AF65-F5344CB8AC3E}">
        <p14:creationId xmlns:p14="http://schemas.microsoft.com/office/powerpoint/2010/main" val="3436752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26</a:t>
            </a:fld>
            <a:endParaRPr lang="en-US"/>
          </a:p>
        </p:txBody>
      </p:sp>
    </p:spTree>
    <p:extLst>
      <p:ext uri="{BB962C8B-B14F-4D97-AF65-F5344CB8AC3E}">
        <p14:creationId xmlns:p14="http://schemas.microsoft.com/office/powerpoint/2010/main" val="412932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27</a:t>
            </a:fld>
            <a:endParaRPr lang="en-US"/>
          </a:p>
        </p:txBody>
      </p:sp>
    </p:spTree>
    <p:extLst>
      <p:ext uri="{BB962C8B-B14F-4D97-AF65-F5344CB8AC3E}">
        <p14:creationId xmlns:p14="http://schemas.microsoft.com/office/powerpoint/2010/main" val="2062076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28</a:t>
            </a:fld>
            <a:endParaRPr lang="en-US"/>
          </a:p>
        </p:txBody>
      </p:sp>
    </p:spTree>
    <p:extLst>
      <p:ext uri="{BB962C8B-B14F-4D97-AF65-F5344CB8AC3E}">
        <p14:creationId xmlns:p14="http://schemas.microsoft.com/office/powerpoint/2010/main" val="264277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a:t>
            </a:fld>
            <a:endParaRPr lang="en-US"/>
          </a:p>
        </p:txBody>
      </p:sp>
    </p:spTree>
    <p:extLst>
      <p:ext uri="{BB962C8B-B14F-4D97-AF65-F5344CB8AC3E}">
        <p14:creationId xmlns:p14="http://schemas.microsoft.com/office/powerpoint/2010/main" val="288199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29</a:t>
            </a:fld>
            <a:endParaRPr lang="en-US"/>
          </a:p>
        </p:txBody>
      </p:sp>
    </p:spTree>
    <p:extLst>
      <p:ext uri="{BB962C8B-B14F-4D97-AF65-F5344CB8AC3E}">
        <p14:creationId xmlns:p14="http://schemas.microsoft.com/office/powerpoint/2010/main" val="210642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30</a:t>
            </a:fld>
            <a:endParaRPr lang="en-US"/>
          </a:p>
        </p:txBody>
      </p:sp>
    </p:spTree>
    <p:extLst>
      <p:ext uri="{BB962C8B-B14F-4D97-AF65-F5344CB8AC3E}">
        <p14:creationId xmlns:p14="http://schemas.microsoft.com/office/powerpoint/2010/main" val="287742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31</a:t>
            </a:fld>
            <a:endParaRPr lang="en-US"/>
          </a:p>
        </p:txBody>
      </p:sp>
    </p:spTree>
    <p:extLst>
      <p:ext uri="{BB962C8B-B14F-4D97-AF65-F5344CB8AC3E}">
        <p14:creationId xmlns:p14="http://schemas.microsoft.com/office/powerpoint/2010/main" val="4077730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32</a:t>
            </a:fld>
            <a:endParaRPr lang="en-US"/>
          </a:p>
        </p:txBody>
      </p:sp>
    </p:spTree>
    <p:extLst>
      <p:ext uri="{BB962C8B-B14F-4D97-AF65-F5344CB8AC3E}">
        <p14:creationId xmlns:p14="http://schemas.microsoft.com/office/powerpoint/2010/main" val="37434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51</a:t>
            </a:fld>
            <a:endParaRPr lang="en-US"/>
          </a:p>
        </p:txBody>
      </p:sp>
    </p:spTree>
    <p:extLst>
      <p:ext uri="{BB962C8B-B14F-4D97-AF65-F5344CB8AC3E}">
        <p14:creationId xmlns:p14="http://schemas.microsoft.com/office/powerpoint/2010/main" val="423306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79</a:t>
            </a:fld>
            <a:endParaRPr lang="en-US"/>
          </a:p>
        </p:txBody>
      </p:sp>
    </p:spTree>
    <p:extLst>
      <p:ext uri="{BB962C8B-B14F-4D97-AF65-F5344CB8AC3E}">
        <p14:creationId xmlns:p14="http://schemas.microsoft.com/office/powerpoint/2010/main" val="3341839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80</a:t>
            </a:fld>
            <a:endParaRPr lang="en-US"/>
          </a:p>
        </p:txBody>
      </p:sp>
    </p:spTree>
    <p:extLst>
      <p:ext uri="{BB962C8B-B14F-4D97-AF65-F5344CB8AC3E}">
        <p14:creationId xmlns:p14="http://schemas.microsoft.com/office/powerpoint/2010/main" val="4236263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81</a:t>
            </a:fld>
            <a:endParaRPr lang="en-US"/>
          </a:p>
        </p:txBody>
      </p:sp>
    </p:spTree>
    <p:extLst>
      <p:ext uri="{BB962C8B-B14F-4D97-AF65-F5344CB8AC3E}">
        <p14:creationId xmlns:p14="http://schemas.microsoft.com/office/powerpoint/2010/main" val="2980355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82</a:t>
            </a:fld>
            <a:endParaRPr lang="en-US"/>
          </a:p>
        </p:txBody>
      </p:sp>
    </p:spTree>
    <p:extLst>
      <p:ext uri="{BB962C8B-B14F-4D97-AF65-F5344CB8AC3E}">
        <p14:creationId xmlns:p14="http://schemas.microsoft.com/office/powerpoint/2010/main" val="292774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83</a:t>
            </a:fld>
            <a:endParaRPr lang="en-US"/>
          </a:p>
        </p:txBody>
      </p:sp>
    </p:spTree>
    <p:extLst>
      <p:ext uri="{BB962C8B-B14F-4D97-AF65-F5344CB8AC3E}">
        <p14:creationId xmlns:p14="http://schemas.microsoft.com/office/powerpoint/2010/main" val="738873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a:t>
            </a:fld>
            <a:endParaRPr lang="en-US"/>
          </a:p>
        </p:txBody>
      </p:sp>
    </p:spTree>
    <p:extLst>
      <p:ext uri="{BB962C8B-B14F-4D97-AF65-F5344CB8AC3E}">
        <p14:creationId xmlns:p14="http://schemas.microsoft.com/office/powerpoint/2010/main" val="218883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98</a:t>
            </a:fld>
            <a:endParaRPr lang="en-US"/>
          </a:p>
        </p:txBody>
      </p:sp>
    </p:spTree>
    <p:extLst>
      <p:ext uri="{BB962C8B-B14F-4D97-AF65-F5344CB8AC3E}">
        <p14:creationId xmlns:p14="http://schemas.microsoft.com/office/powerpoint/2010/main" val="199972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99</a:t>
            </a:fld>
            <a:endParaRPr lang="en-US"/>
          </a:p>
        </p:txBody>
      </p:sp>
    </p:spTree>
    <p:extLst>
      <p:ext uri="{BB962C8B-B14F-4D97-AF65-F5344CB8AC3E}">
        <p14:creationId xmlns:p14="http://schemas.microsoft.com/office/powerpoint/2010/main" val="7837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E0D812-C6CA-477F-82DF-0359FB846F47}" type="slidenum">
              <a:rPr lang="en-US" smtClean="0"/>
              <a:pPr/>
              <a:t>100</a:t>
            </a:fld>
            <a:endParaRPr lang="en-US"/>
          </a:p>
        </p:txBody>
      </p:sp>
    </p:spTree>
    <p:extLst>
      <p:ext uri="{BB962C8B-B14F-4D97-AF65-F5344CB8AC3E}">
        <p14:creationId xmlns:p14="http://schemas.microsoft.com/office/powerpoint/2010/main" val="326078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101</a:t>
            </a:fld>
            <a:endParaRPr lang="en-US"/>
          </a:p>
        </p:txBody>
      </p:sp>
    </p:spTree>
    <p:extLst>
      <p:ext uri="{BB962C8B-B14F-4D97-AF65-F5344CB8AC3E}">
        <p14:creationId xmlns:p14="http://schemas.microsoft.com/office/powerpoint/2010/main" val="643222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102</a:t>
            </a:fld>
            <a:endParaRPr lang="en-US"/>
          </a:p>
        </p:txBody>
      </p:sp>
    </p:spTree>
    <p:extLst>
      <p:ext uri="{BB962C8B-B14F-4D97-AF65-F5344CB8AC3E}">
        <p14:creationId xmlns:p14="http://schemas.microsoft.com/office/powerpoint/2010/main" val="2942163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105</a:t>
            </a:fld>
            <a:endParaRPr lang="en-US"/>
          </a:p>
        </p:txBody>
      </p:sp>
    </p:spTree>
    <p:extLst>
      <p:ext uri="{BB962C8B-B14F-4D97-AF65-F5344CB8AC3E}">
        <p14:creationId xmlns:p14="http://schemas.microsoft.com/office/powerpoint/2010/main" val="3598323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106</a:t>
            </a:fld>
            <a:endParaRPr lang="en-US"/>
          </a:p>
        </p:txBody>
      </p:sp>
    </p:spTree>
    <p:extLst>
      <p:ext uri="{BB962C8B-B14F-4D97-AF65-F5344CB8AC3E}">
        <p14:creationId xmlns:p14="http://schemas.microsoft.com/office/powerpoint/2010/main" val="1387843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107</a:t>
            </a:fld>
            <a:endParaRPr lang="en-US"/>
          </a:p>
        </p:txBody>
      </p:sp>
    </p:spTree>
    <p:extLst>
      <p:ext uri="{BB962C8B-B14F-4D97-AF65-F5344CB8AC3E}">
        <p14:creationId xmlns:p14="http://schemas.microsoft.com/office/powerpoint/2010/main" val="1593763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4</a:t>
            </a:fld>
            <a:endParaRPr lang="en-US"/>
          </a:p>
        </p:txBody>
      </p:sp>
    </p:spTree>
    <p:extLst>
      <p:ext uri="{BB962C8B-B14F-4D97-AF65-F5344CB8AC3E}">
        <p14:creationId xmlns:p14="http://schemas.microsoft.com/office/powerpoint/2010/main" val="44441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a:t>
            </a:fld>
            <a:endParaRPr lang="en-US"/>
          </a:p>
        </p:txBody>
      </p:sp>
    </p:spTree>
    <p:extLst>
      <p:ext uri="{BB962C8B-B14F-4D97-AF65-F5344CB8AC3E}">
        <p14:creationId xmlns:p14="http://schemas.microsoft.com/office/powerpoint/2010/main" val="108504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11</a:t>
            </a:fld>
            <a:endParaRPr lang="en-US"/>
          </a:p>
        </p:txBody>
      </p:sp>
    </p:spTree>
    <p:extLst>
      <p:ext uri="{BB962C8B-B14F-4D97-AF65-F5344CB8AC3E}">
        <p14:creationId xmlns:p14="http://schemas.microsoft.com/office/powerpoint/2010/main" val="73845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14</a:t>
            </a:fld>
            <a:endParaRPr lang="en-US"/>
          </a:p>
        </p:txBody>
      </p:sp>
    </p:spTree>
    <p:extLst>
      <p:ext uri="{BB962C8B-B14F-4D97-AF65-F5344CB8AC3E}">
        <p14:creationId xmlns:p14="http://schemas.microsoft.com/office/powerpoint/2010/main" val="125477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15</a:t>
            </a:fld>
            <a:endParaRPr lang="en-US"/>
          </a:p>
        </p:txBody>
      </p:sp>
    </p:spTree>
    <p:extLst>
      <p:ext uri="{BB962C8B-B14F-4D97-AF65-F5344CB8AC3E}">
        <p14:creationId xmlns:p14="http://schemas.microsoft.com/office/powerpoint/2010/main" val="404661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16</a:t>
            </a:fld>
            <a:endParaRPr lang="en-US"/>
          </a:p>
        </p:txBody>
      </p:sp>
    </p:spTree>
    <p:extLst>
      <p:ext uri="{BB962C8B-B14F-4D97-AF65-F5344CB8AC3E}">
        <p14:creationId xmlns:p14="http://schemas.microsoft.com/office/powerpoint/2010/main" val="10491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57431B-50E4-40AE-B551-594C558B853C}"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57431B-50E4-40AE-B551-594C558B853C}" type="datetimeFigureOut">
              <a:rPr lang="en-US" smtClean="0"/>
              <a:pPr/>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7431B-50E4-40AE-B551-594C558B853C}" type="datetimeFigureOut">
              <a:rPr lang="en-US" smtClean="0"/>
              <a:pPr/>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57431B-50E4-40AE-B551-594C558B853C}" type="datetimeFigureOut">
              <a:rPr lang="en-US" smtClean="0"/>
              <a:pPr/>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7431B-50E4-40AE-B551-594C558B853C}" type="datetimeFigureOut">
              <a:rPr lang="en-US" smtClean="0"/>
              <a:pPr/>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7431B-50E4-40AE-B551-594C558B853C}" type="datetimeFigureOut">
              <a:rPr lang="en-US" smtClean="0"/>
              <a:pPr/>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7431B-50E4-40AE-B551-594C558B853C}" type="datetimeFigureOut">
              <a:rPr lang="en-US" smtClean="0"/>
              <a:pPr/>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7431B-50E4-40AE-B551-594C558B853C}" type="datetimeFigureOut">
              <a:rPr lang="en-US" smtClean="0"/>
              <a:pPr/>
              <a:t>3/28/2018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4511F-B04D-4E6B-BBFB-9C435E59A7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chart" Target="../charts/chart11.xml"/><Relationship Id="rId4" Type="http://schemas.openxmlformats.org/officeDocument/2006/relationships/chart" Target="../charts/char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mailto:jdearani@mayo.edu" TargetMode="External"/><Relationship Id="rId2" Type="http://schemas.openxmlformats.org/officeDocument/2006/relationships/image" Target="../media/image43.gi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mailto:jdearani@mayo.edu" TargetMode="External"/><Relationship Id="rId2" Type="http://schemas.openxmlformats.org/officeDocument/2006/relationships/image" Target="../media/image43.gi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mailto:jdearani@mayo.edu" TargetMode="External"/><Relationship Id="rId2" Type="http://schemas.openxmlformats.org/officeDocument/2006/relationships/image" Target="../media/image43.gi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mailto:jdearani@mayo.edu" TargetMode="External"/><Relationship Id="rId2" Type="http://schemas.openxmlformats.org/officeDocument/2006/relationships/image" Target="../media/image43.gi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google.com.au/url?sa=i&amp;rct=j&amp;q=&amp;esrc=s&amp;source=images&amp;cd=&amp;cad=rja&amp;uact=8&amp;ved=2ahUKEwj4iend2oHaAhWFk5QKHelxDQMQjRx6BAgAEAU&amp;url=https://idw-online.de/-Chu3AA&amp;psig=AOvVaw00H9Kc5ORu0U4auuI_XQv8&amp;ust=1521869198003055"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google.com.au/url?sa=i&amp;rct=j&amp;q=&amp;esrc=s&amp;source=images&amp;cd=&amp;cad=rja&amp;uact=8&amp;ved=2ahUKEwjB6_bdlczZAhXDlJQKHVSJDOwQjRx6BAgAEAY&amp;url=https://openresearchsoftware.metajnl.com/articles/10.5334/jors.br/&amp;psig=AOvVaw0rZo5Sxvpw2PKp4auBNpeu&amp;ust=1520029616303976" TargetMode="Externa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https://www.google.com.au/url?sa=i&amp;rct=j&amp;q=&amp;esrc=s&amp;source=images&amp;cd=&amp;cad=rja&amp;uact=8&amp;ved=2ahUKEwjPxdn9lczZAhUGKJQKHSoxDAYQjRx6BAgAEAY&amp;url=https://openresearchsoftware.metajnl.com/articles/10.5334/jors.br/&amp;psig=AOvVaw3e57h69hIWt497mVnMjigR&amp;ust=152002967426186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google.com/url?sa=i&amp;rct=j&amp;q=&amp;esrc=s&amp;frm=1&amp;source=images&amp;cd=&amp;cad=rja&amp;docid=BkRWTT1QUMU8nM&amp;tbnid=DBVVZTubVXA2mM:&amp;ved=0CAUQjRw&amp;url=http://worldsciencefestival.com/blog/instant_reaction_the_enigma_of_genius&amp;ei=W7MbUbjwOpPU9QSutYCYDw&amp;psig=AFQjCNGq4BWABRR0rylnIKIzd03m_TfTtA&amp;ust=1360856249221984" TargetMode="Externa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www.amazon.com/Science-Expertise-Behavioral-Approaches-Psychology/dp/1138204382/ref=sr_1_1?ie=UTF8&amp;qid=1507571077&amp;sr=8-1&amp;keywords=science+of+expertise" TargetMode="External"/><Relationship Id="rId2" Type="http://schemas.openxmlformats.org/officeDocument/2006/relationships/hyperlink" Target="http://www.scienceofexpertise.com/" TargetMode="Externa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journalofexpertise.org/"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762000" y="1600200"/>
            <a:ext cx="8153400" cy="457200"/>
          </a:xfrm>
          <a:prstGeom prst="rect">
            <a:avLst/>
          </a:prstGeom>
        </p:spPr>
        <p:txBody>
          <a:bodyPr vert="horz" lIns="91440" tIns="45720" rIns="91440" bIns="45720" rtlCol="0" anchor="ctr">
            <a:noAutofit/>
          </a:bodyPr>
          <a:lstStyle/>
          <a:p>
            <a:pPr lvl="0">
              <a:spcBef>
                <a:spcPct val="0"/>
              </a:spcBef>
              <a:defRPr/>
            </a:pPr>
            <a:r>
              <a:rPr lang="en-US" sz="4000" b="1" dirty="0" smtClean="0">
                <a:solidFill>
                  <a:schemeClr val="tx1">
                    <a:lumMod val="50000"/>
                    <a:lumOff val="50000"/>
                  </a:schemeClr>
                </a:solidFill>
                <a:latin typeface="+mj-lt"/>
                <a:ea typeface="+mj-ea"/>
                <a:cs typeface="+mj-cs"/>
              </a:rPr>
              <a:t>TOWARD A </a:t>
            </a:r>
            <a:r>
              <a:rPr lang="en-US" sz="4000" b="1" dirty="0" smtClean="0">
                <a:solidFill>
                  <a:srgbClr val="006AA7"/>
                </a:solidFill>
                <a:latin typeface="+mj-lt"/>
                <a:ea typeface="+mj-ea"/>
                <a:cs typeface="+mj-cs"/>
              </a:rPr>
              <a:t>MULTIFACTORIAL MODEL </a:t>
            </a:r>
            <a:r>
              <a:rPr lang="en-US" sz="4000" b="1" dirty="0" smtClean="0">
                <a:solidFill>
                  <a:schemeClr val="tx1">
                    <a:lumMod val="50000"/>
                    <a:lumOff val="50000"/>
                  </a:schemeClr>
                </a:solidFill>
              </a:rPr>
              <a:t>OF EXPERTISE</a:t>
            </a:r>
            <a:endParaRPr lang="en-US" sz="4000" b="1" dirty="0" smtClean="0">
              <a:solidFill>
                <a:srgbClr val="006AA7"/>
              </a:solidFill>
            </a:endParaRPr>
          </a:p>
          <a:p>
            <a:pPr lvl="0">
              <a:spcBef>
                <a:spcPct val="0"/>
              </a:spcBef>
              <a:defRPr/>
            </a:pPr>
            <a:endParaRPr lang="en-US" sz="2400" b="1" dirty="0" smtClean="0">
              <a:solidFill>
                <a:srgbClr val="1AA4BE"/>
              </a:solidFill>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646464"/>
                </a:solidFill>
                <a:latin typeface="+mj-lt"/>
                <a:ea typeface="+mj-ea"/>
                <a:cs typeface="+mj-cs"/>
              </a:rPr>
              <a:t>Zach </a:t>
            </a:r>
            <a:r>
              <a:rPr lang="en-US" sz="3000" b="1" noProof="0" dirty="0" err="1" smtClean="0">
                <a:solidFill>
                  <a:srgbClr val="646464"/>
                </a:solidFill>
                <a:latin typeface="+mj-lt"/>
                <a:ea typeface="+mj-ea"/>
                <a:cs typeface="+mj-cs"/>
              </a:rPr>
              <a:t>Hambrick</a:t>
            </a:r>
            <a:r>
              <a:rPr lang="en-US" sz="3000" b="1" noProof="0" dirty="0" smtClean="0">
                <a:solidFill>
                  <a:srgbClr val="646464"/>
                </a:solidFill>
                <a:latin typeface="+mj-lt"/>
                <a:ea typeface="+mj-ea"/>
                <a:cs typeface="+mj-cs"/>
              </a:rPr>
              <a:t>, Michigan State University</a:t>
            </a:r>
          </a:p>
          <a:p>
            <a:pPr marL="0" marR="0" lvl="0" indent="0" defTabSz="914400" rtl="0" eaLnBrk="1" fontAlgn="auto" latinLnBrk="0" hangingPunct="1">
              <a:lnSpc>
                <a:spcPct val="100000"/>
              </a:lnSpc>
              <a:spcBef>
                <a:spcPct val="0"/>
              </a:spcBef>
              <a:spcAft>
                <a:spcPts val="0"/>
              </a:spcAft>
              <a:buClrTx/>
              <a:buSzTx/>
              <a:buFontTx/>
              <a:buNone/>
              <a:tabLst/>
              <a:defRPr/>
            </a:pPr>
            <a:endParaRPr lang="en-US" b="1" noProof="0" dirty="0" smtClean="0">
              <a:solidFill>
                <a:srgbClr val="646464"/>
              </a:solidFill>
              <a:latin typeface="+mj-lt"/>
              <a:ea typeface="+mj-ea"/>
              <a:cs typeface="+mj-cs"/>
            </a:endParaRPr>
          </a:p>
        </p:txBody>
      </p:sp>
      <p:sp>
        <p:nvSpPr>
          <p:cNvPr id="4" name="Rectangle 3"/>
          <p:cNvSpPr/>
          <p:nvPr/>
        </p:nvSpPr>
        <p:spPr>
          <a:xfrm>
            <a:off x="0" y="0"/>
            <a:ext cx="228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Zach Hambrick\AppData\Local\Microsoft\Windows\Temporary Internet Files\Content.IE5\AR15BNGQ\creativity_by_waterpolo218-d5ql82x.jpg"/>
          <p:cNvPicPr>
            <a:picLocks noChangeAspect="1" noChangeArrowheads="1"/>
          </p:cNvPicPr>
          <p:nvPr/>
        </p:nvPicPr>
        <p:blipFill rotWithShape="1">
          <a:blip r:embed="rId3" cstate="print"/>
          <a:srcRect l="2703"/>
          <a:stretch/>
        </p:blipFill>
        <p:spPr bwMode="auto">
          <a:xfrm>
            <a:off x="5069153" y="3261360"/>
            <a:ext cx="3084247" cy="2377440"/>
          </a:xfrm>
          <a:prstGeom prst="rect">
            <a:avLst/>
          </a:prstGeom>
          <a:noFill/>
        </p:spPr>
      </p:pic>
      <p:sp>
        <p:nvSpPr>
          <p:cNvPr id="2" name="TextBox 1"/>
          <p:cNvSpPr txBox="1"/>
          <p:nvPr/>
        </p:nvSpPr>
        <p:spPr>
          <a:xfrm>
            <a:off x="762000" y="2895600"/>
            <a:ext cx="3505200" cy="3662541"/>
          </a:xfrm>
          <a:prstGeom prst="rect">
            <a:avLst/>
          </a:prstGeom>
          <a:noFill/>
        </p:spPr>
        <p:txBody>
          <a:bodyPr wrap="square" rtlCol="0">
            <a:spAutoFit/>
          </a:bodyPr>
          <a:lstStyle/>
          <a:p>
            <a:r>
              <a:rPr lang="en-US" sz="2000" b="1" dirty="0" smtClean="0"/>
              <a:t>Versions of this presentation given at:</a:t>
            </a:r>
          </a:p>
          <a:p>
            <a:endParaRPr lang="en-US" sz="1200" dirty="0" smtClean="0"/>
          </a:p>
          <a:p>
            <a:r>
              <a:rPr lang="en-US" dirty="0" err="1" smtClean="0"/>
              <a:t>Karolinska</a:t>
            </a:r>
            <a:r>
              <a:rPr lang="en-US" dirty="0" smtClean="0"/>
              <a:t> Institute</a:t>
            </a:r>
            <a:endParaRPr lang="en-US" dirty="0"/>
          </a:p>
          <a:p>
            <a:r>
              <a:rPr lang="en-US" dirty="0" smtClean="0"/>
              <a:t>Edith Cowan University</a:t>
            </a:r>
          </a:p>
          <a:p>
            <a:r>
              <a:rPr lang="en-US" dirty="0" smtClean="0"/>
              <a:t>Francis Marion University</a:t>
            </a:r>
          </a:p>
          <a:p>
            <a:r>
              <a:rPr lang="en-US" dirty="0" smtClean="0"/>
              <a:t>Boston College</a:t>
            </a:r>
          </a:p>
          <a:p>
            <a:r>
              <a:rPr lang="en-US" dirty="0" smtClean="0"/>
              <a:t>University of Notre Dame</a:t>
            </a:r>
          </a:p>
          <a:p>
            <a:r>
              <a:rPr lang="en-US" dirty="0" smtClean="0"/>
              <a:t>Western Sydney University</a:t>
            </a:r>
          </a:p>
          <a:p>
            <a:r>
              <a:rPr lang="en-US" dirty="0" smtClean="0"/>
              <a:t>University of Western Australia</a:t>
            </a:r>
          </a:p>
          <a:p>
            <a:endParaRPr lang="en-US" dirty="0" smtClean="0"/>
          </a:p>
          <a:p>
            <a:endParaRPr lang="en-US" dirty="0" smtClean="0"/>
          </a:p>
          <a:p>
            <a:endParaRPr lang="en-US" dirty="0"/>
          </a:p>
        </p:txBody>
      </p:sp>
      <p:sp>
        <p:nvSpPr>
          <p:cNvPr id="3" name="TextBox 2"/>
          <p:cNvSpPr txBox="1"/>
          <p:nvPr/>
        </p:nvSpPr>
        <p:spPr>
          <a:xfrm>
            <a:off x="1828800" y="5943600"/>
            <a:ext cx="5486400" cy="707886"/>
          </a:xfrm>
          <a:prstGeom prst="rect">
            <a:avLst/>
          </a:prstGeom>
          <a:noFill/>
          <a:ln w="28575">
            <a:solidFill>
              <a:srgbClr val="FF0000"/>
            </a:solidFill>
          </a:ln>
        </p:spPr>
        <p:txBody>
          <a:bodyPr wrap="square" rtlCol="0">
            <a:spAutoFit/>
          </a:bodyPr>
          <a:lstStyle/>
          <a:p>
            <a:pPr algn="ctr"/>
            <a:r>
              <a:rPr lang="en-US" sz="2000" b="1" dirty="0" smtClean="0">
                <a:solidFill>
                  <a:srgbClr val="FF0000"/>
                </a:solidFill>
              </a:rPr>
              <a:t>PLEASE FEEL FREE TO USE ANY OF THE SLIDES IN </a:t>
            </a:r>
          </a:p>
          <a:p>
            <a:pPr algn="ctr"/>
            <a:r>
              <a:rPr lang="en-US" sz="2000" b="1" dirty="0" smtClean="0">
                <a:solidFill>
                  <a:srgbClr val="FF0000"/>
                </a:solidFill>
              </a:rPr>
              <a:t>THIS PRESENTATION, WITH ACKNOWLEDGEMENT.</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277" r="5557"/>
          <a:stretch/>
        </p:blipFill>
        <p:spPr>
          <a:xfrm>
            <a:off x="802443" y="2054422"/>
            <a:ext cx="3159957" cy="3889178"/>
          </a:xfrm>
          <a:prstGeom prst="rect">
            <a:avLst/>
          </a:prstGeom>
        </p:spPr>
      </p:pic>
      <p:sp>
        <p:nvSpPr>
          <p:cNvPr id="7" name="TextBox 6"/>
          <p:cNvSpPr txBox="1"/>
          <p:nvPr/>
        </p:nvSpPr>
        <p:spPr>
          <a:xfrm>
            <a:off x="4152500" y="2025501"/>
            <a:ext cx="685800" cy="400110"/>
          </a:xfrm>
          <a:prstGeom prst="rect">
            <a:avLst/>
          </a:prstGeom>
          <a:noFill/>
        </p:spPr>
        <p:txBody>
          <a:bodyPr wrap="square" rtlCol="0">
            <a:spAutoFit/>
          </a:bodyPr>
          <a:lstStyle/>
          <a:p>
            <a:r>
              <a:rPr lang="en-US" sz="2000" dirty="0" smtClean="0"/>
              <a:t>“</a:t>
            </a:r>
            <a:endParaRPr lang="en-US" sz="2000" dirty="0"/>
          </a:p>
        </p:txBody>
      </p:sp>
      <p:sp>
        <p:nvSpPr>
          <p:cNvPr id="3" name="Rectangle 2"/>
          <p:cNvSpPr/>
          <p:nvPr/>
        </p:nvSpPr>
        <p:spPr>
          <a:xfrm>
            <a:off x="4267200" y="1970567"/>
            <a:ext cx="4572000" cy="4360168"/>
          </a:xfrm>
          <a:prstGeom prst="rect">
            <a:avLst/>
          </a:prstGeom>
        </p:spPr>
        <p:txBody>
          <a:bodyPr>
            <a:spAutoFit/>
          </a:bodyPr>
          <a:lstStyle/>
          <a:p>
            <a:pPr>
              <a:lnSpc>
                <a:spcPts val="2800"/>
              </a:lnSpc>
            </a:pPr>
            <a:r>
              <a:rPr lang="en-US" dirty="0" smtClean="0"/>
              <a:t>We agree that expert performance is qualitatively different from normal performance and even that expert performers have characteristics and abilities that are qualitatively different from or at least outside the range of those of normal adults. However, we deny that these differences are immutable, that is, due to innate talent. Only a few exceptions, most notably height, are genetically prescribed.”</a:t>
            </a:r>
            <a:endParaRPr lang="en-US" sz="800" dirty="0" smtClean="0"/>
          </a:p>
          <a:p>
            <a:endParaRPr lang="en-US" sz="800" dirty="0" smtClean="0">
              <a:cs typeface="Arial" charset="0"/>
            </a:endParaRPr>
          </a:p>
          <a:p>
            <a:r>
              <a:rPr lang="en-US" dirty="0" smtClean="0">
                <a:cs typeface="Arial" charset="0"/>
              </a:rPr>
              <a:t>     </a:t>
            </a:r>
            <a:r>
              <a:rPr lang="en-US" b="1" dirty="0">
                <a:cs typeface="Arial" charset="0"/>
              </a:rPr>
              <a:t>- </a:t>
            </a:r>
            <a:r>
              <a:rPr lang="en-US" b="1" dirty="0" smtClean="0">
                <a:cs typeface="Arial" charset="0"/>
              </a:rPr>
              <a:t>Ericsson, </a:t>
            </a:r>
            <a:r>
              <a:rPr lang="en-US" b="1" dirty="0" err="1" smtClean="0">
                <a:cs typeface="Arial" charset="0"/>
              </a:rPr>
              <a:t>Krampe</a:t>
            </a:r>
            <a:r>
              <a:rPr lang="en-US" b="1" dirty="0" smtClean="0">
                <a:cs typeface="Arial" charset="0"/>
              </a:rPr>
              <a:t>, &amp; </a:t>
            </a:r>
            <a:r>
              <a:rPr lang="en-US" b="1" dirty="0" err="1" smtClean="0">
                <a:cs typeface="Arial" charset="0"/>
              </a:rPr>
              <a:t>Tesch-Romer</a:t>
            </a:r>
            <a:r>
              <a:rPr lang="en-US" b="1" dirty="0">
                <a:cs typeface="Arial" charset="0"/>
              </a:rPr>
              <a:t> </a:t>
            </a:r>
            <a:r>
              <a:rPr lang="en-US" b="1" dirty="0" smtClean="0">
                <a:cs typeface="Arial" charset="0"/>
              </a:rPr>
              <a:t>(1993)</a:t>
            </a:r>
            <a:endParaRPr lang="en-US" b="1" dirty="0">
              <a:cs typeface="Arial" charset="0"/>
            </a:endParaRPr>
          </a:p>
          <a:p>
            <a:endParaRPr lang="en-US" dirty="0"/>
          </a:p>
        </p:txBody>
      </p:sp>
      <p:sp>
        <p:nvSpPr>
          <p:cNvPr id="4" name="TextBox 3"/>
          <p:cNvSpPr txBox="1"/>
          <p:nvPr/>
        </p:nvSpPr>
        <p:spPr>
          <a:xfrm>
            <a:off x="802443" y="5954233"/>
            <a:ext cx="3159957" cy="338554"/>
          </a:xfrm>
          <a:prstGeom prst="rect">
            <a:avLst/>
          </a:prstGeom>
          <a:noFill/>
        </p:spPr>
        <p:txBody>
          <a:bodyPr wrap="square" rtlCol="0">
            <a:spAutoFit/>
          </a:bodyPr>
          <a:lstStyle/>
          <a:p>
            <a:pPr algn="ctr"/>
            <a:r>
              <a:rPr lang="en-US" sz="1600" i="1" dirty="0" smtClean="0"/>
              <a:t>K. Anders Ericsson</a:t>
            </a:r>
            <a:endParaRPr lang="en-US" sz="1600" i="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914400" y="170396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838200" y="3151760"/>
            <a:ext cx="762000" cy="276999"/>
          </a:xfrm>
          <a:prstGeom prst="rect">
            <a:avLst/>
          </a:prstGeom>
          <a:noFill/>
        </p:spPr>
        <p:txBody>
          <a:bodyPr wrap="square" rtlCol="0">
            <a:spAutoFit/>
          </a:bodyPr>
          <a:lstStyle/>
          <a:p>
            <a:r>
              <a:rPr lang="en-US" sz="1200" dirty="0" smtClean="0"/>
              <a:t>99%</a:t>
            </a:r>
            <a:endParaRPr lang="en-US" sz="1200" dirty="0"/>
          </a:p>
        </p:txBody>
      </p:sp>
      <p:sp>
        <p:nvSpPr>
          <p:cNvPr id="15" name="TextBox 14"/>
          <p:cNvSpPr txBox="1"/>
          <p:nvPr/>
        </p:nvSpPr>
        <p:spPr>
          <a:xfrm>
            <a:off x="-533400" y="1246760"/>
            <a:ext cx="3810000" cy="338554"/>
          </a:xfrm>
          <a:prstGeom prst="rect">
            <a:avLst/>
          </a:prstGeom>
          <a:noFill/>
        </p:spPr>
        <p:txBody>
          <a:bodyPr wrap="square" rtlCol="0">
            <a:spAutoFit/>
          </a:bodyPr>
          <a:lstStyle/>
          <a:p>
            <a:pPr algn="ctr"/>
            <a:r>
              <a:rPr lang="en-US" sz="1600" dirty="0" smtClean="0"/>
              <a:t>Strong Hypothesis</a:t>
            </a:r>
            <a:endParaRPr lang="en-US" sz="1600" dirty="0"/>
          </a:p>
        </p:txBody>
      </p:sp>
      <p:sp>
        <p:nvSpPr>
          <p:cNvPr id="11" name="TextBox 10"/>
          <p:cNvSpPr txBox="1"/>
          <p:nvPr/>
        </p:nvSpPr>
        <p:spPr>
          <a:xfrm>
            <a:off x="2586315" y="1246760"/>
            <a:ext cx="3810000" cy="338554"/>
          </a:xfrm>
          <a:prstGeom prst="rect">
            <a:avLst/>
          </a:prstGeom>
          <a:noFill/>
        </p:spPr>
        <p:txBody>
          <a:bodyPr wrap="square" rtlCol="0">
            <a:spAutoFit/>
          </a:bodyPr>
          <a:lstStyle/>
          <a:p>
            <a:pPr algn="ctr"/>
            <a:r>
              <a:rPr lang="en-US" sz="1600" dirty="0" smtClean="0"/>
              <a:t>Weak Hypothesis</a:t>
            </a:r>
            <a:endParaRPr lang="en-US" sz="1600" dirty="0"/>
          </a:p>
        </p:txBody>
      </p:sp>
      <p:graphicFrame>
        <p:nvGraphicFramePr>
          <p:cNvPr id="12" name="Chart 11"/>
          <p:cNvGraphicFramePr/>
          <p:nvPr/>
        </p:nvGraphicFramePr>
        <p:xfrm>
          <a:off x="2209800" y="170396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3547430" y="5554332"/>
            <a:ext cx="182880" cy="182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547430" y="5859132"/>
            <a:ext cx="18288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776030" y="5465253"/>
            <a:ext cx="2286000" cy="338554"/>
          </a:xfrm>
          <a:prstGeom prst="rect">
            <a:avLst/>
          </a:prstGeom>
          <a:noFill/>
        </p:spPr>
        <p:txBody>
          <a:bodyPr wrap="square" rtlCol="0">
            <a:spAutoFit/>
          </a:bodyPr>
          <a:lstStyle/>
          <a:p>
            <a:r>
              <a:rPr lang="en-US" sz="1600" dirty="0" smtClean="0"/>
              <a:t>Deliberate practice</a:t>
            </a:r>
            <a:endParaRPr lang="en-US" sz="1600" dirty="0"/>
          </a:p>
        </p:txBody>
      </p:sp>
      <p:sp>
        <p:nvSpPr>
          <p:cNvPr id="19" name="TextBox 18"/>
          <p:cNvSpPr txBox="1"/>
          <p:nvPr/>
        </p:nvSpPr>
        <p:spPr>
          <a:xfrm>
            <a:off x="3776030" y="5785006"/>
            <a:ext cx="2286000" cy="338554"/>
          </a:xfrm>
          <a:prstGeom prst="rect">
            <a:avLst/>
          </a:prstGeom>
          <a:noFill/>
        </p:spPr>
        <p:txBody>
          <a:bodyPr wrap="square" rtlCol="0">
            <a:spAutoFit/>
          </a:bodyPr>
          <a:lstStyle/>
          <a:p>
            <a:r>
              <a:rPr lang="en-US" sz="1600" dirty="0" smtClean="0"/>
              <a:t>Other</a:t>
            </a:r>
            <a:endParaRPr lang="en-US" sz="1600" dirty="0"/>
          </a:p>
        </p:txBody>
      </p:sp>
      <p:sp>
        <p:nvSpPr>
          <p:cNvPr id="20" name="TextBox 19"/>
          <p:cNvSpPr txBox="1"/>
          <p:nvPr/>
        </p:nvSpPr>
        <p:spPr>
          <a:xfrm>
            <a:off x="1201270" y="1561431"/>
            <a:ext cx="762000" cy="276999"/>
          </a:xfrm>
          <a:prstGeom prst="rect">
            <a:avLst/>
          </a:prstGeom>
          <a:noFill/>
        </p:spPr>
        <p:txBody>
          <a:bodyPr wrap="square" rtlCol="0">
            <a:spAutoFit/>
          </a:bodyPr>
          <a:lstStyle/>
          <a:p>
            <a:r>
              <a:rPr lang="en-US" sz="1200" dirty="0" smtClean="0"/>
              <a:t>1%</a:t>
            </a:r>
            <a:endParaRPr lang="en-US" sz="1200" dirty="0"/>
          </a:p>
        </p:txBody>
      </p:sp>
      <p:graphicFrame>
        <p:nvGraphicFramePr>
          <p:cNvPr id="21" name="Chart 20"/>
          <p:cNvGraphicFramePr/>
          <p:nvPr/>
        </p:nvGraphicFramePr>
        <p:xfrm>
          <a:off x="5334000" y="170396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p:cNvSpPr txBox="1"/>
          <p:nvPr/>
        </p:nvSpPr>
        <p:spPr>
          <a:xfrm>
            <a:off x="5715000" y="1018160"/>
            <a:ext cx="3810000" cy="584775"/>
          </a:xfrm>
          <a:prstGeom prst="rect">
            <a:avLst/>
          </a:prstGeom>
          <a:noFill/>
        </p:spPr>
        <p:txBody>
          <a:bodyPr wrap="square" rtlCol="0">
            <a:spAutoFit/>
          </a:bodyPr>
          <a:lstStyle/>
          <a:p>
            <a:pPr algn="ctr"/>
            <a:r>
              <a:rPr lang="en-US" sz="1600" dirty="0" smtClean="0"/>
              <a:t>Multiple Determinants </a:t>
            </a:r>
          </a:p>
          <a:p>
            <a:pPr algn="ctr"/>
            <a:r>
              <a:rPr lang="en-US" sz="1600" dirty="0" smtClean="0"/>
              <a:t>Hypothesis</a:t>
            </a:r>
            <a:endParaRPr lang="en-US" sz="1600" dirty="0"/>
          </a:p>
        </p:txBody>
      </p:sp>
      <p:sp>
        <p:nvSpPr>
          <p:cNvPr id="23" name="Left Brace 22"/>
          <p:cNvSpPr/>
          <p:nvPr/>
        </p:nvSpPr>
        <p:spPr>
          <a:xfrm rot="5400000">
            <a:off x="2590800" y="-1877440"/>
            <a:ext cx="685800" cy="5562600"/>
          </a:xfrm>
          <a:prstGeom prst="leftBrace">
            <a:avLst>
              <a:gd name="adj1" fmla="val 8333"/>
              <a:gd name="adj2" fmla="val 5017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1027888" y="152400"/>
            <a:ext cx="3810000" cy="338554"/>
          </a:xfrm>
          <a:prstGeom prst="rect">
            <a:avLst/>
          </a:prstGeom>
          <a:noFill/>
        </p:spPr>
        <p:txBody>
          <a:bodyPr wrap="square" rtlCol="0">
            <a:spAutoFit/>
          </a:bodyPr>
          <a:lstStyle/>
          <a:p>
            <a:pPr algn="ctr"/>
            <a:r>
              <a:rPr lang="en-US" sz="1600" b="1" dirty="0" smtClean="0"/>
              <a:t>Deliberate Practice View</a:t>
            </a:r>
            <a:endParaRPr lang="en-US" sz="1600" b="1" dirty="0"/>
          </a:p>
        </p:txBody>
      </p:sp>
      <p:sp>
        <p:nvSpPr>
          <p:cNvPr id="30" name="TextBox 29"/>
          <p:cNvSpPr txBox="1"/>
          <p:nvPr/>
        </p:nvSpPr>
        <p:spPr>
          <a:xfrm>
            <a:off x="4648200" y="2950961"/>
            <a:ext cx="762000" cy="276999"/>
          </a:xfrm>
          <a:prstGeom prst="rect">
            <a:avLst/>
          </a:prstGeom>
          <a:noFill/>
        </p:spPr>
        <p:txBody>
          <a:bodyPr wrap="square" rtlCol="0">
            <a:spAutoFit/>
          </a:bodyPr>
          <a:lstStyle/>
          <a:p>
            <a:r>
              <a:rPr lang="en-US" sz="1200" dirty="0" smtClean="0"/>
              <a:t>&gt; 50%</a:t>
            </a:r>
            <a:endParaRPr lang="en-US" sz="1200" dirty="0"/>
          </a:p>
        </p:txBody>
      </p:sp>
      <p:sp>
        <p:nvSpPr>
          <p:cNvPr id="31" name="TextBox 30"/>
          <p:cNvSpPr txBox="1"/>
          <p:nvPr/>
        </p:nvSpPr>
        <p:spPr>
          <a:xfrm>
            <a:off x="3581400" y="2618360"/>
            <a:ext cx="762000" cy="276999"/>
          </a:xfrm>
          <a:prstGeom prst="rect">
            <a:avLst/>
          </a:prstGeom>
          <a:noFill/>
        </p:spPr>
        <p:txBody>
          <a:bodyPr wrap="square" rtlCol="0">
            <a:spAutoFit/>
          </a:bodyPr>
          <a:lstStyle/>
          <a:p>
            <a:r>
              <a:rPr lang="en-US" sz="1200" dirty="0" smtClean="0"/>
              <a:t>&lt; 50%</a:t>
            </a:r>
            <a:endParaRPr lang="en-US" sz="1200" dirty="0"/>
          </a:p>
        </p:txBody>
      </p:sp>
      <p:sp>
        <p:nvSpPr>
          <p:cNvPr id="32" name="TextBox 31"/>
          <p:cNvSpPr txBox="1"/>
          <p:nvPr/>
        </p:nvSpPr>
        <p:spPr>
          <a:xfrm>
            <a:off x="7772400" y="2618360"/>
            <a:ext cx="762000" cy="276999"/>
          </a:xfrm>
          <a:prstGeom prst="rect">
            <a:avLst/>
          </a:prstGeom>
          <a:noFill/>
        </p:spPr>
        <p:txBody>
          <a:bodyPr wrap="square" rtlCol="0">
            <a:spAutoFit/>
          </a:bodyPr>
          <a:lstStyle/>
          <a:p>
            <a:r>
              <a:rPr lang="en-US" sz="1200" dirty="0" smtClean="0"/>
              <a:t>&lt; 50%</a:t>
            </a:r>
            <a:endParaRPr lang="en-US" sz="1200" dirty="0"/>
          </a:p>
        </p:txBody>
      </p:sp>
      <p:sp>
        <p:nvSpPr>
          <p:cNvPr id="33" name="TextBox 32"/>
          <p:cNvSpPr txBox="1"/>
          <p:nvPr/>
        </p:nvSpPr>
        <p:spPr>
          <a:xfrm>
            <a:off x="6705600" y="2950961"/>
            <a:ext cx="762000" cy="276999"/>
          </a:xfrm>
          <a:prstGeom prst="rect">
            <a:avLst/>
          </a:prstGeom>
          <a:noFill/>
        </p:spPr>
        <p:txBody>
          <a:bodyPr wrap="square" rtlCol="0">
            <a:spAutoFit/>
          </a:bodyPr>
          <a:lstStyle/>
          <a:p>
            <a:r>
              <a:rPr lang="en-US" sz="1200" dirty="0" smtClean="0"/>
              <a:t>&gt; 50%</a:t>
            </a:r>
            <a:endParaRPr lang="en-US" sz="1200" dirty="0"/>
          </a:p>
        </p:txBody>
      </p:sp>
      <p:sp>
        <p:nvSpPr>
          <p:cNvPr id="25" name="TextBox 24"/>
          <p:cNvSpPr txBox="1"/>
          <p:nvPr/>
        </p:nvSpPr>
        <p:spPr>
          <a:xfrm>
            <a:off x="152400" y="4562829"/>
            <a:ext cx="2438400" cy="646331"/>
          </a:xfrm>
          <a:prstGeom prst="rect">
            <a:avLst/>
          </a:prstGeom>
          <a:noFill/>
        </p:spPr>
        <p:txBody>
          <a:bodyPr wrap="square" rtlCol="0">
            <a:spAutoFit/>
          </a:bodyPr>
          <a:lstStyle/>
          <a:p>
            <a:pPr algn="ctr"/>
            <a:r>
              <a:rPr lang="en-US" sz="1200" dirty="0" smtClean="0"/>
              <a:t>Deliberate practice accounts for </a:t>
            </a:r>
            <a:r>
              <a:rPr lang="en-US" sz="1200" i="1" dirty="0" smtClean="0"/>
              <a:t>virtually all </a:t>
            </a:r>
            <a:r>
              <a:rPr lang="en-US" sz="1200" dirty="0" smtClean="0"/>
              <a:t>of the reliable     variance in expertise</a:t>
            </a:r>
            <a:endParaRPr lang="en-US" sz="1200" dirty="0"/>
          </a:p>
        </p:txBody>
      </p:sp>
      <p:sp>
        <p:nvSpPr>
          <p:cNvPr id="26" name="TextBox 25"/>
          <p:cNvSpPr txBox="1"/>
          <p:nvPr/>
        </p:nvSpPr>
        <p:spPr>
          <a:xfrm>
            <a:off x="3276600" y="4562829"/>
            <a:ext cx="2438400" cy="646331"/>
          </a:xfrm>
          <a:prstGeom prst="rect">
            <a:avLst/>
          </a:prstGeom>
          <a:noFill/>
        </p:spPr>
        <p:txBody>
          <a:bodyPr wrap="square" rtlCol="0">
            <a:spAutoFit/>
          </a:bodyPr>
          <a:lstStyle/>
          <a:p>
            <a:pPr algn="ctr"/>
            <a:r>
              <a:rPr lang="en-US" sz="1200" dirty="0" smtClean="0"/>
              <a:t>Deliberate practice accounts for </a:t>
            </a:r>
            <a:r>
              <a:rPr lang="en-US" sz="1200" i="1" dirty="0" smtClean="0"/>
              <a:t>  the majority </a:t>
            </a:r>
            <a:r>
              <a:rPr lang="en-US" sz="1200" dirty="0" smtClean="0"/>
              <a:t>(&gt; 50%) of the reliable      variance in expertise</a:t>
            </a:r>
            <a:endParaRPr lang="en-US" sz="1200" dirty="0"/>
          </a:p>
        </p:txBody>
      </p:sp>
      <p:sp>
        <p:nvSpPr>
          <p:cNvPr id="27" name="TextBox 26"/>
          <p:cNvSpPr txBox="1"/>
          <p:nvPr/>
        </p:nvSpPr>
        <p:spPr>
          <a:xfrm>
            <a:off x="6413679" y="4562829"/>
            <a:ext cx="2438400" cy="646331"/>
          </a:xfrm>
          <a:prstGeom prst="rect">
            <a:avLst/>
          </a:prstGeom>
          <a:noFill/>
        </p:spPr>
        <p:txBody>
          <a:bodyPr wrap="square" rtlCol="0">
            <a:spAutoFit/>
          </a:bodyPr>
          <a:lstStyle/>
          <a:p>
            <a:pPr algn="ctr"/>
            <a:r>
              <a:rPr lang="en-US" sz="1200" dirty="0" smtClean="0"/>
              <a:t>Deliberate practice accounts for a </a:t>
            </a:r>
            <a:r>
              <a:rPr lang="en-US" sz="1200" i="1" dirty="0" smtClean="0"/>
              <a:t>significant</a:t>
            </a:r>
            <a:r>
              <a:rPr lang="en-US" sz="1200" dirty="0" smtClean="0"/>
              <a:t> proportion (&lt; 50%) of the  reliable variance in expertise</a:t>
            </a:r>
            <a:endParaRPr lang="en-US" sz="1200" dirty="0"/>
          </a:p>
        </p:txBody>
      </p:sp>
    </p:spTree>
    <p:extLst>
      <p:ext uri="{BB962C8B-B14F-4D97-AF65-F5344CB8AC3E}">
        <p14:creationId xmlns:p14="http://schemas.microsoft.com/office/powerpoint/2010/main" val="10457232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0277" r="5557"/>
          <a:stretch/>
        </p:blipFill>
        <p:spPr>
          <a:xfrm>
            <a:off x="762000" y="1828800"/>
            <a:ext cx="3476625" cy="4278923"/>
          </a:xfrm>
          <a:prstGeom prst="rect">
            <a:avLst/>
          </a:prstGeom>
        </p:spPr>
      </p:pic>
      <p:sp>
        <p:nvSpPr>
          <p:cNvPr id="2" name="TextBox 1"/>
          <p:cNvSpPr txBox="1"/>
          <p:nvPr/>
        </p:nvSpPr>
        <p:spPr>
          <a:xfrm>
            <a:off x="4495800" y="2133600"/>
            <a:ext cx="4267200" cy="3416320"/>
          </a:xfrm>
          <a:prstGeom prst="rect">
            <a:avLst/>
          </a:prstGeom>
          <a:noFill/>
        </p:spPr>
        <p:txBody>
          <a:bodyPr wrap="square" rtlCol="0">
            <a:spAutoFit/>
          </a:bodyPr>
          <a:lstStyle/>
          <a:p>
            <a:r>
              <a:rPr lang="en-US" dirty="0" smtClean="0"/>
              <a:t>In an unpublished commentary on </a:t>
            </a:r>
            <a:r>
              <a:rPr lang="en-US" dirty="0" err="1" smtClean="0"/>
              <a:t>Macnamara</a:t>
            </a:r>
            <a:r>
              <a:rPr lang="en-US" dirty="0" smtClean="0"/>
              <a:t>, Hambrick, and Oswald (2014) meta-analysis, Ericsson (2014) claimed that only 1 of 88 studies included in meta-analysis met his criteria for accurately estimating the relationship between deliberate practice and performance. </a:t>
            </a:r>
          </a:p>
          <a:p>
            <a:endParaRPr lang="en-US" dirty="0"/>
          </a:p>
          <a:p>
            <a:r>
              <a:rPr lang="en-US" b="1" dirty="0" smtClean="0"/>
              <a:t>PROBLEM: </a:t>
            </a:r>
            <a:r>
              <a:rPr lang="en-US" dirty="0" smtClean="0"/>
              <a:t>He rejected studies that he has used in the past to explicitly argue for the importance of “deliberate practice”—including 6 of his own studies.</a:t>
            </a:r>
            <a:r>
              <a:rPr lang="en-US" b="1" dirty="0" smtClean="0"/>
              <a:t> </a:t>
            </a:r>
            <a:endParaRPr lang="en-US" b="1" dirty="0"/>
          </a:p>
        </p:txBody>
      </p:sp>
    </p:spTree>
    <p:extLst>
      <p:ext uri="{BB962C8B-B14F-4D97-AF65-F5344CB8AC3E}">
        <p14:creationId xmlns:p14="http://schemas.microsoft.com/office/powerpoint/2010/main" val="300802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graphicFrame>
        <p:nvGraphicFramePr>
          <p:cNvPr id="7" name="Table 6"/>
          <p:cNvGraphicFramePr>
            <a:graphicFrameLocks noGrp="1"/>
          </p:cNvGraphicFramePr>
          <p:nvPr>
            <p:extLst>
              <p:ext uri="{D42A27DB-BD31-4B8C-83A1-F6EECF244321}">
                <p14:modId xmlns:p14="http://schemas.microsoft.com/office/powerpoint/2010/main" val="538109670"/>
              </p:ext>
            </p:extLst>
          </p:nvPr>
        </p:nvGraphicFramePr>
        <p:xfrm>
          <a:off x="2085975" y="2209800"/>
          <a:ext cx="5000625" cy="4253230"/>
        </p:xfrm>
        <a:graphic>
          <a:graphicData uri="http://schemas.openxmlformats.org/drawingml/2006/table">
            <a:tbl>
              <a:tblPr>
                <a:tableStyleId>{5C22544A-7EE6-4342-B048-85BDC9FD1C3A}</a:tableStyleId>
              </a:tblPr>
              <a:tblGrid>
                <a:gridCol w="5000625"/>
              </a:tblGrid>
              <a:tr h="250190">
                <a:tc>
                  <a:txBody>
                    <a:bodyPr/>
                    <a:lstStyle/>
                    <a:p>
                      <a:pPr algn="l" fontAlgn="b"/>
                      <a:r>
                        <a:rPr lang="en-US" sz="1600" u="none" strike="noStrike" dirty="0" smtClean="0">
                          <a:effectLst/>
                        </a:rPr>
                        <a:t>1)</a:t>
                      </a:r>
                      <a:r>
                        <a:rPr lang="en-US" sz="1600" u="none" strike="noStrike" baseline="0" dirty="0" smtClean="0">
                          <a:effectLst/>
                        </a:rPr>
                        <a:t> </a:t>
                      </a:r>
                      <a:r>
                        <a:rPr lang="en-US" sz="1600" u="none" strike="noStrike" dirty="0" err="1" smtClean="0">
                          <a:effectLst/>
                        </a:rPr>
                        <a:t>Charness</a:t>
                      </a:r>
                      <a:r>
                        <a:rPr lang="en-US" sz="1600" u="none" strike="noStrike" dirty="0">
                          <a:effectLst/>
                        </a:rPr>
                        <a:t>, </a:t>
                      </a:r>
                      <a:r>
                        <a:rPr lang="en-US" sz="1600" u="none" strike="noStrike" dirty="0" err="1">
                          <a:effectLst/>
                        </a:rPr>
                        <a:t>Tuffiash</a:t>
                      </a:r>
                      <a:r>
                        <a:rPr lang="en-US" sz="1600" u="none" strike="noStrike" dirty="0">
                          <a:effectLst/>
                        </a:rPr>
                        <a:t>, </a:t>
                      </a:r>
                      <a:r>
                        <a:rPr lang="en-US" sz="1600" u="none" strike="noStrike" dirty="0" err="1">
                          <a:effectLst/>
                        </a:rPr>
                        <a:t>Krampe</a:t>
                      </a:r>
                      <a:r>
                        <a:rPr lang="en-US" sz="1600" u="none" strike="noStrike" dirty="0">
                          <a:effectLst/>
                        </a:rPr>
                        <a:t>, </a:t>
                      </a:r>
                      <a:r>
                        <a:rPr lang="en-US" sz="1600" u="none" strike="noStrike" dirty="0" err="1">
                          <a:effectLst/>
                        </a:rPr>
                        <a:t>Reingold</a:t>
                      </a:r>
                      <a:r>
                        <a:rPr lang="en-US" sz="1600" u="none" strike="noStrike" dirty="0">
                          <a:effectLst/>
                        </a:rPr>
                        <a:t>, &amp; </a:t>
                      </a:r>
                      <a:r>
                        <a:rPr lang="en-US" sz="1600" u="none" strike="noStrike" dirty="0" err="1">
                          <a:effectLst/>
                        </a:rPr>
                        <a:t>Vasyukova</a:t>
                      </a:r>
                      <a:r>
                        <a:rPr lang="en-US" sz="1600" u="none" strike="noStrike" dirty="0">
                          <a:effectLst/>
                        </a:rPr>
                        <a:t> (2005)</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2) de </a:t>
                      </a:r>
                      <a:r>
                        <a:rPr lang="en-US" sz="1600" u="none" strike="noStrike" dirty="0">
                          <a:effectLst/>
                        </a:rPr>
                        <a:t>Bruin, </a:t>
                      </a:r>
                      <a:r>
                        <a:rPr lang="en-US" sz="1600" u="none" strike="noStrike" dirty="0" err="1">
                          <a:effectLst/>
                        </a:rPr>
                        <a:t>Rikers</a:t>
                      </a:r>
                      <a:r>
                        <a:rPr lang="en-US" sz="1600" u="none" strike="noStrike" dirty="0">
                          <a:effectLst/>
                        </a:rPr>
                        <a:t>, &amp; Schmidt (2007)</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3) Duckworth</a:t>
                      </a:r>
                      <a:r>
                        <a:rPr lang="en-US" sz="1600" u="none" strike="noStrike" dirty="0">
                          <a:effectLst/>
                        </a:rPr>
                        <a:t>, Kirby, </a:t>
                      </a:r>
                      <a:r>
                        <a:rPr lang="en-US" sz="1600" u="none" strike="noStrike" dirty="0" err="1">
                          <a:effectLst/>
                        </a:rPr>
                        <a:t>Tsukayama</a:t>
                      </a:r>
                      <a:r>
                        <a:rPr lang="en-US" sz="1600" u="none" strike="noStrike" dirty="0">
                          <a:effectLst/>
                        </a:rPr>
                        <a:t>, </a:t>
                      </a:r>
                      <a:r>
                        <a:rPr lang="en-US" sz="1600" u="none" strike="noStrike" dirty="0" err="1">
                          <a:effectLst/>
                        </a:rPr>
                        <a:t>Berstein</a:t>
                      </a:r>
                      <a:r>
                        <a:rPr lang="en-US" sz="1600" u="none" strike="noStrike" dirty="0">
                          <a:effectLst/>
                        </a:rPr>
                        <a:t>,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(2011)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4) Duffy</a:t>
                      </a:r>
                      <a:r>
                        <a:rPr lang="en-US" sz="1600" u="none" strike="noStrike" dirty="0">
                          <a:effectLst/>
                        </a:rPr>
                        <a:t>, Baluch, &amp; </a:t>
                      </a:r>
                      <a:r>
                        <a:rPr lang="en-US" sz="1600" b="1" u="none" strike="noStrike" dirty="0">
                          <a:solidFill>
                            <a:srgbClr val="FF0000"/>
                          </a:solidFill>
                          <a:effectLst/>
                        </a:rPr>
                        <a:t>Ericsson</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5) </a:t>
                      </a:r>
                      <a:r>
                        <a:rPr lang="en-US" sz="1600" b="1" u="none" strike="noStrike" dirty="0" smtClean="0">
                          <a:solidFill>
                            <a:srgbClr val="FF0000"/>
                          </a:solidFill>
                          <a:effectLst/>
                        </a:rPr>
                        <a:t>Ericsson</a:t>
                      </a:r>
                      <a:r>
                        <a:rPr lang="en-US" sz="1600" u="none" strike="noStrike" dirty="0">
                          <a:effectLst/>
                        </a:rPr>
                        <a:t>, </a:t>
                      </a:r>
                      <a:r>
                        <a:rPr lang="en-US" sz="1600" u="none" strike="noStrike" dirty="0" err="1">
                          <a:effectLst/>
                        </a:rPr>
                        <a:t>Krampe</a:t>
                      </a:r>
                      <a:r>
                        <a:rPr lang="en-US" sz="1600" u="none" strike="noStrike" dirty="0">
                          <a:effectLst/>
                        </a:rPr>
                        <a:t>, &amp; </a:t>
                      </a:r>
                      <a:r>
                        <a:rPr lang="en-US" sz="1600" u="none" strike="noStrike" dirty="0" err="1">
                          <a:effectLst/>
                        </a:rPr>
                        <a:t>Tesch-Römer</a:t>
                      </a:r>
                      <a:r>
                        <a:rPr lang="en-US" sz="1600" u="none" strike="noStrike" dirty="0">
                          <a:effectLst/>
                        </a:rPr>
                        <a:t> (1993) - Study 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6) Harris </a:t>
                      </a:r>
                      <a:r>
                        <a:rPr lang="en-US" sz="1600" u="none" strike="noStrike" dirty="0">
                          <a:effectLst/>
                        </a:rPr>
                        <a:t>(2008</a:t>
                      </a:r>
                      <a:r>
                        <a:rPr lang="en-US" sz="1600" u="none" strike="noStrike" dirty="0" smtClean="0">
                          <a:effectLst/>
                        </a:rPr>
                        <a:t>) (dissertation supervised by Ericsson)</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7) </a:t>
                      </a:r>
                      <a:r>
                        <a:rPr lang="en-US" sz="1600" u="none" strike="noStrike" dirty="0" err="1" smtClean="0">
                          <a:effectLst/>
                        </a:rPr>
                        <a:t>Helsen</a:t>
                      </a:r>
                      <a:r>
                        <a:rPr lang="en-US" sz="1600" u="none" strike="noStrike" dirty="0">
                          <a:effectLst/>
                        </a:rPr>
                        <a:t>, Strakes, &amp; Hodges (1998)</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8) Hodges </a:t>
                      </a:r>
                      <a:r>
                        <a:rPr lang="en-US" sz="1600" u="none" strike="noStrike" dirty="0">
                          <a:effectLst/>
                        </a:rPr>
                        <a:t>&amp; </a:t>
                      </a:r>
                      <a:r>
                        <a:rPr lang="en-US" sz="1600" u="none" strike="noStrike" dirty="0" err="1">
                          <a:effectLst/>
                        </a:rPr>
                        <a:t>Starkes</a:t>
                      </a:r>
                      <a:r>
                        <a:rPr lang="en-US" sz="1600" u="none" strike="noStrike" dirty="0">
                          <a:effectLst/>
                        </a:rPr>
                        <a:t> (1996)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9) Hodges</a:t>
                      </a:r>
                      <a:r>
                        <a:rPr lang="en-US" sz="1600" u="none" strike="noStrike" dirty="0">
                          <a:effectLst/>
                        </a:rPr>
                        <a:t>, Kerr, </a:t>
                      </a:r>
                      <a:r>
                        <a:rPr lang="en-US" sz="1600" u="none" strike="noStrike" dirty="0" err="1">
                          <a:effectLst/>
                        </a:rPr>
                        <a:t>Starkes</a:t>
                      </a:r>
                      <a:r>
                        <a:rPr lang="en-US" sz="1600" u="none" strike="noStrike" dirty="0">
                          <a:effectLst/>
                        </a:rPr>
                        <a:t>, Weir, &amp; </a:t>
                      </a:r>
                      <a:r>
                        <a:rPr lang="en-US" sz="1600" u="none" strike="noStrike" dirty="0" err="1">
                          <a:effectLst/>
                        </a:rPr>
                        <a:t>Nananidou</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10) Hutchinson</a:t>
                      </a:r>
                      <a:r>
                        <a:rPr lang="en-US" sz="1600" u="none" strike="noStrike" dirty="0">
                          <a:effectLst/>
                        </a:rPr>
                        <a:t>, Sachs-Ericsson,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(2013)</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11) </a:t>
                      </a:r>
                      <a:r>
                        <a:rPr lang="en-US" sz="1600" u="none" strike="noStrike" dirty="0" err="1" smtClean="0">
                          <a:effectLst/>
                        </a:rPr>
                        <a:t>Krampe</a:t>
                      </a:r>
                      <a:r>
                        <a:rPr lang="en-US" sz="1600" u="none" strike="noStrike" dirty="0" smtClean="0">
                          <a:effectLst/>
                        </a:rPr>
                        <a:t> </a:t>
                      </a:r>
                      <a:r>
                        <a:rPr lang="en-US" sz="1600" u="none" strike="noStrike" dirty="0">
                          <a:effectLst/>
                        </a:rPr>
                        <a:t>&amp;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(1993</a:t>
                      </a:r>
                      <a:r>
                        <a:rPr lang="en-US" sz="1600" u="none" strike="noStrike" dirty="0" smtClean="0">
                          <a:effectLst/>
                        </a:rPr>
                        <a:t>), Study 1 and 2</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12) </a:t>
                      </a:r>
                      <a:r>
                        <a:rPr lang="en-US" sz="1600" u="none" strike="noStrike" dirty="0" err="1" smtClean="0">
                          <a:effectLst/>
                        </a:rPr>
                        <a:t>Sloboda</a:t>
                      </a:r>
                      <a:r>
                        <a:rPr lang="en-US" sz="1600" u="none" strike="noStrike" dirty="0" smtClean="0">
                          <a:effectLst/>
                        </a:rPr>
                        <a:t> </a:t>
                      </a:r>
                      <a:r>
                        <a:rPr lang="en-US" sz="1600" u="none" strike="noStrike" dirty="0">
                          <a:effectLst/>
                        </a:rPr>
                        <a:t>(1996)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13)</a:t>
                      </a:r>
                      <a:r>
                        <a:rPr lang="en-US" sz="1600" u="none" strike="noStrike" baseline="0" dirty="0" smtClean="0">
                          <a:effectLst/>
                        </a:rPr>
                        <a:t> </a:t>
                      </a:r>
                      <a:r>
                        <a:rPr lang="en-US" sz="1600" u="none" strike="noStrike" dirty="0" err="1" smtClean="0">
                          <a:effectLst/>
                        </a:rPr>
                        <a:t>Sonnentag</a:t>
                      </a:r>
                      <a:r>
                        <a:rPr lang="en-US" sz="1600" u="none" strike="noStrike" dirty="0" smtClean="0">
                          <a:effectLst/>
                        </a:rPr>
                        <a:t> </a:t>
                      </a:r>
                      <a:r>
                        <a:rPr lang="en-US" sz="1600" u="none" strike="noStrike" dirty="0">
                          <a:effectLst/>
                        </a:rPr>
                        <a:t>&amp; </a:t>
                      </a:r>
                      <a:r>
                        <a:rPr lang="en-US" sz="1600" u="none" strike="noStrike" dirty="0" err="1">
                          <a:effectLst/>
                        </a:rPr>
                        <a:t>Kleine</a:t>
                      </a:r>
                      <a:r>
                        <a:rPr lang="en-US" sz="1600" u="none" strike="noStrike" dirty="0">
                          <a:effectLst/>
                        </a:rPr>
                        <a:t> (2001)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14) </a:t>
                      </a:r>
                      <a:r>
                        <a:rPr lang="en-US" sz="1600" u="none" strike="noStrike" dirty="0" err="1" smtClean="0">
                          <a:effectLst/>
                        </a:rPr>
                        <a:t>Starkes</a:t>
                      </a:r>
                      <a:r>
                        <a:rPr lang="en-US" sz="1600" u="none" strike="noStrike" dirty="0" smtClean="0">
                          <a:effectLst/>
                        </a:rPr>
                        <a:t> </a:t>
                      </a:r>
                      <a:r>
                        <a:rPr lang="en-US" sz="1600" u="none" strike="noStrike" dirty="0">
                          <a:effectLst/>
                        </a:rPr>
                        <a:t>et al. (1996)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15) </a:t>
                      </a:r>
                      <a:r>
                        <a:rPr lang="en-US" sz="1600" u="none" strike="noStrike" dirty="0" err="1" smtClean="0">
                          <a:effectLst/>
                        </a:rPr>
                        <a:t>Tuffiash</a:t>
                      </a:r>
                      <a:r>
                        <a:rPr lang="en-US" sz="1600" u="none" strike="noStrike" dirty="0">
                          <a:effectLst/>
                        </a:rPr>
                        <a:t>, </a:t>
                      </a:r>
                      <a:r>
                        <a:rPr lang="en-US" sz="1600" u="none" strike="noStrike" dirty="0" err="1">
                          <a:effectLst/>
                        </a:rPr>
                        <a:t>Roring</a:t>
                      </a:r>
                      <a:r>
                        <a:rPr lang="en-US" sz="1600" u="none" strike="noStrike" dirty="0">
                          <a:effectLst/>
                        </a:rPr>
                        <a:t>,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(2007)</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16) Ward</a:t>
                      </a:r>
                      <a:r>
                        <a:rPr lang="en-US" sz="1600" u="none" strike="noStrike" dirty="0">
                          <a:effectLst/>
                        </a:rPr>
                        <a:t>, Hodges, Williams, &amp; </a:t>
                      </a:r>
                      <a:r>
                        <a:rPr lang="en-US" sz="1600" u="none" strike="noStrike" dirty="0" err="1">
                          <a:effectLst/>
                        </a:rPr>
                        <a:t>Starkes</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17) Young </a:t>
                      </a:r>
                      <a:r>
                        <a:rPr lang="en-US" sz="1600" u="none" strike="noStrike" dirty="0">
                          <a:effectLst/>
                        </a:rPr>
                        <a:t>(1998); Young et al. (2008) (cited in </a:t>
                      </a:r>
                      <a:r>
                        <a:rPr lang="en-US" sz="1600" u="none" strike="noStrike" dirty="0" err="1">
                          <a:effectLst/>
                        </a:rPr>
                        <a:t>Starkes</a:t>
                      </a:r>
                      <a:r>
                        <a:rPr lang="en-US" sz="1600" u="none" strike="noStrike" dirty="0">
                          <a:effectLst/>
                        </a:rPr>
                        <a:t> et al.)</a:t>
                      </a:r>
                      <a:endParaRPr lang="en-US" sz="16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
        <p:nvSpPr>
          <p:cNvPr id="2" name="TextBox 1"/>
          <p:cNvSpPr txBox="1"/>
          <p:nvPr/>
        </p:nvSpPr>
        <p:spPr>
          <a:xfrm>
            <a:off x="914400" y="1334869"/>
            <a:ext cx="7315200" cy="646331"/>
          </a:xfrm>
          <a:prstGeom prst="rect">
            <a:avLst/>
          </a:prstGeom>
          <a:noFill/>
        </p:spPr>
        <p:txBody>
          <a:bodyPr wrap="square" rtlCol="0">
            <a:spAutoFit/>
          </a:bodyPr>
          <a:lstStyle/>
          <a:p>
            <a:pPr algn="ctr"/>
            <a:r>
              <a:rPr lang="en-US" b="1" dirty="0" smtClean="0"/>
              <a:t>Studies that Ericsson (2014) rejects as invalid for our meta-analysis but previously used to argue for importance of “deliberate practice”:</a:t>
            </a:r>
            <a:endParaRPr lang="en-US" b="1" dirty="0"/>
          </a:p>
        </p:txBody>
      </p:sp>
    </p:spTree>
    <p:extLst>
      <p:ext uri="{BB962C8B-B14F-4D97-AF65-F5344CB8AC3E}">
        <p14:creationId xmlns:p14="http://schemas.microsoft.com/office/powerpoint/2010/main" val="3866257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lang="en-US" sz="4000" b="1" dirty="0">
                <a:solidFill>
                  <a:srgbClr val="646464"/>
                </a:solidFill>
              </a:rPr>
              <a:t>ERICSSON’S RESPONSE</a:t>
            </a: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7" name="TextBox 6"/>
          <p:cNvSpPr txBox="1"/>
          <p:nvPr/>
        </p:nvSpPr>
        <p:spPr>
          <a:xfrm>
            <a:off x="0" y="1427202"/>
            <a:ext cx="9144000" cy="553998"/>
          </a:xfrm>
          <a:prstGeom prst="rect">
            <a:avLst/>
          </a:prstGeom>
          <a:noFill/>
        </p:spPr>
        <p:txBody>
          <a:bodyPr wrap="square" rtlCol="0">
            <a:spAutoFit/>
          </a:bodyPr>
          <a:lstStyle/>
          <a:p>
            <a:pPr algn="ctr"/>
            <a:r>
              <a:rPr lang="en-US" sz="3000" b="1" dirty="0" smtClean="0"/>
              <a:t>Example 1: Duffy, Baluch, &amp; Ericsson (2004)</a:t>
            </a:r>
            <a:endParaRPr lang="en-US" sz="3000" b="1" dirty="0"/>
          </a:p>
        </p:txBody>
      </p:sp>
      <p:sp>
        <p:nvSpPr>
          <p:cNvPr id="8" name="Rectangle 7"/>
          <p:cNvSpPr/>
          <p:nvPr/>
        </p:nvSpPr>
        <p:spPr>
          <a:xfrm>
            <a:off x="925033" y="4045565"/>
            <a:ext cx="3799367" cy="2431435"/>
          </a:xfrm>
          <a:prstGeom prst="rect">
            <a:avLst/>
          </a:prstGeom>
        </p:spPr>
        <p:txBody>
          <a:bodyPr wrap="square">
            <a:spAutoFit/>
          </a:bodyPr>
          <a:lstStyle/>
          <a:p>
            <a:r>
              <a:rPr lang="en-US" dirty="0" smtClean="0"/>
              <a:t>This finding supports </a:t>
            </a:r>
            <a:r>
              <a:rPr lang="en-US" dirty="0"/>
              <a:t>one of the main tenets of Ericsson et al.’s (1993) </a:t>
            </a:r>
            <a:r>
              <a:rPr lang="en-US" dirty="0" smtClean="0"/>
              <a:t>theory whereby </a:t>
            </a:r>
            <a:r>
              <a:rPr lang="en-US" dirty="0"/>
              <a:t>expertise is acquired through a vast number of hours </a:t>
            </a:r>
            <a:r>
              <a:rPr lang="en-US" dirty="0" smtClean="0"/>
              <a:t>spent engaging </a:t>
            </a:r>
            <a:r>
              <a:rPr lang="en-US" dirty="0"/>
              <a:t>in activities purely designed to improve performance, i.e., deliberate</a:t>
            </a:r>
          </a:p>
          <a:p>
            <a:r>
              <a:rPr lang="en-US" dirty="0" smtClean="0"/>
              <a:t>practice.” (p. 243)</a:t>
            </a:r>
            <a:endParaRPr lang="en-US" sz="800" dirty="0" smtClean="0">
              <a:latin typeface="+mj-lt"/>
            </a:endParaRPr>
          </a:p>
          <a:p>
            <a:endParaRPr lang="en-US" sz="800" dirty="0" smtClean="0">
              <a:latin typeface="+mj-lt"/>
            </a:endParaRPr>
          </a:p>
          <a:p>
            <a:r>
              <a:rPr lang="en-US" dirty="0" smtClean="0">
                <a:latin typeface="+mj-lt"/>
              </a:rPr>
              <a:t>     </a:t>
            </a:r>
            <a:r>
              <a:rPr lang="en-US" b="1" dirty="0" smtClean="0">
                <a:latin typeface="+mj-lt"/>
              </a:rPr>
              <a:t>- Duffy, Baluch, &amp; Ericsson (2004)</a:t>
            </a:r>
            <a:endParaRPr lang="en-US" b="1" dirty="0">
              <a:latin typeface="+mj-lt"/>
            </a:endParaRPr>
          </a:p>
        </p:txBody>
      </p:sp>
      <p:sp>
        <p:nvSpPr>
          <p:cNvPr id="10" name="TextBox 9"/>
          <p:cNvSpPr txBox="1"/>
          <p:nvPr/>
        </p:nvSpPr>
        <p:spPr>
          <a:xfrm>
            <a:off x="926760" y="2209800"/>
            <a:ext cx="3645240" cy="1754326"/>
          </a:xfrm>
          <a:prstGeom prst="rect">
            <a:avLst/>
          </a:prstGeom>
          <a:noFill/>
        </p:spPr>
        <p:txBody>
          <a:bodyPr wrap="square" rtlCol="0">
            <a:spAutoFit/>
          </a:bodyPr>
          <a:lstStyle/>
          <a:p>
            <a:r>
              <a:rPr lang="en-US" dirty="0" smtClean="0"/>
              <a:t>Ericsson (2014) rejects this study—</a:t>
            </a:r>
          </a:p>
          <a:p>
            <a:r>
              <a:rPr lang="en-US" dirty="0" smtClean="0"/>
              <a:t>one of his own—because there is no record of a teacher/coach supervising all or most of practice, but earlier, he and his colleagues stated: </a:t>
            </a:r>
            <a:endParaRPr lang="en-US" b="1" dirty="0">
              <a:solidFill>
                <a:srgbClr val="FF0000"/>
              </a:solidFill>
            </a:endParaRPr>
          </a:p>
        </p:txBody>
      </p:sp>
      <p:pic>
        <p:nvPicPr>
          <p:cNvPr id="12" name="Picture 11"/>
          <p:cNvPicPr>
            <a:picLocks noChangeAspect="1"/>
          </p:cNvPicPr>
          <p:nvPr/>
        </p:nvPicPr>
        <p:blipFill>
          <a:blip r:embed="rId2"/>
          <a:stretch>
            <a:fillRect/>
          </a:stretch>
        </p:blipFill>
        <p:spPr>
          <a:xfrm>
            <a:off x="5055068" y="2341350"/>
            <a:ext cx="3076938" cy="40642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1" name="TextBox 10"/>
          <p:cNvSpPr txBox="1"/>
          <p:nvPr/>
        </p:nvSpPr>
        <p:spPr>
          <a:xfrm>
            <a:off x="816934" y="4050268"/>
            <a:ext cx="1143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31702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pic>
        <p:nvPicPr>
          <p:cNvPr id="11" name="Picture 10"/>
          <p:cNvPicPr>
            <a:picLocks noChangeAspect="1"/>
          </p:cNvPicPr>
          <p:nvPr/>
        </p:nvPicPr>
        <p:blipFill>
          <a:blip r:embed="rId2"/>
          <a:stretch>
            <a:fillRect/>
          </a:stretch>
        </p:blipFill>
        <p:spPr>
          <a:xfrm>
            <a:off x="5181600" y="2275038"/>
            <a:ext cx="2823874" cy="419689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TextBox 6"/>
          <p:cNvSpPr txBox="1"/>
          <p:nvPr/>
        </p:nvSpPr>
        <p:spPr>
          <a:xfrm>
            <a:off x="0" y="1427202"/>
            <a:ext cx="9144000" cy="553998"/>
          </a:xfrm>
          <a:prstGeom prst="rect">
            <a:avLst/>
          </a:prstGeom>
          <a:noFill/>
        </p:spPr>
        <p:txBody>
          <a:bodyPr wrap="square" rtlCol="0">
            <a:spAutoFit/>
          </a:bodyPr>
          <a:lstStyle/>
          <a:p>
            <a:pPr algn="ctr"/>
            <a:r>
              <a:rPr lang="en-US" sz="3000" b="1" dirty="0" smtClean="0"/>
              <a:t>Example 2: </a:t>
            </a:r>
            <a:r>
              <a:rPr lang="en-US" sz="3000" b="1" dirty="0" err="1" smtClean="0"/>
              <a:t>Charness</a:t>
            </a:r>
            <a:r>
              <a:rPr lang="en-US" sz="3000" b="1" dirty="0" smtClean="0"/>
              <a:t> et al. (2005)</a:t>
            </a:r>
            <a:endParaRPr lang="en-US" sz="3000" b="1" dirty="0"/>
          </a:p>
        </p:txBody>
      </p:sp>
      <p:sp>
        <p:nvSpPr>
          <p:cNvPr id="15" name="Rectangle 14"/>
          <p:cNvSpPr/>
          <p:nvPr/>
        </p:nvSpPr>
        <p:spPr>
          <a:xfrm>
            <a:off x="935666" y="3712964"/>
            <a:ext cx="3636334" cy="2154436"/>
          </a:xfrm>
          <a:prstGeom prst="rect">
            <a:avLst/>
          </a:prstGeom>
        </p:spPr>
        <p:txBody>
          <a:bodyPr wrap="square">
            <a:spAutoFit/>
          </a:bodyPr>
          <a:lstStyle/>
          <a:p>
            <a:r>
              <a:rPr lang="en-US" dirty="0" smtClean="0">
                <a:latin typeface="+mj-lt"/>
              </a:rPr>
              <a:t>This paper reports </a:t>
            </a:r>
            <a:r>
              <a:rPr lang="en-US" dirty="0">
                <a:latin typeface="+mj-lt"/>
              </a:rPr>
              <a:t>the </a:t>
            </a:r>
            <a:r>
              <a:rPr lang="en-US" dirty="0" smtClean="0">
                <a:latin typeface="+mj-lt"/>
              </a:rPr>
              <a:t>most </a:t>
            </a:r>
            <a:r>
              <a:rPr lang="en-US" dirty="0">
                <a:latin typeface="+mj-lt"/>
              </a:rPr>
              <a:t>compelling and detailed evidence for how designed training (</a:t>
            </a:r>
            <a:r>
              <a:rPr lang="en-US" dirty="0" smtClean="0">
                <a:latin typeface="+mj-lt"/>
              </a:rPr>
              <a:t>deliberate practice</a:t>
            </a:r>
            <a:r>
              <a:rPr lang="en-US" dirty="0">
                <a:latin typeface="+mj-lt"/>
              </a:rPr>
              <a:t>) is the crucial factor in developing expert chess </a:t>
            </a:r>
            <a:r>
              <a:rPr lang="en-US" dirty="0" smtClean="0">
                <a:latin typeface="+mj-lt"/>
              </a:rPr>
              <a:t>performance.” </a:t>
            </a:r>
            <a:endParaRPr lang="en-US" sz="800" dirty="0" smtClean="0">
              <a:latin typeface="+mj-lt"/>
            </a:endParaRPr>
          </a:p>
          <a:p>
            <a:endParaRPr lang="en-US" sz="800" dirty="0" smtClean="0">
              <a:latin typeface="+mj-lt"/>
            </a:endParaRPr>
          </a:p>
          <a:p>
            <a:r>
              <a:rPr lang="en-US" dirty="0" smtClean="0">
                <a:latin typeface="+mj-lt"/>
              </a:rPr>
              <a:t>     </a:t>
            </a:r>
            <a:r>
              <a:rPr lang="en-US" b="1" dirty="0" smtClean="0">
                <a:latin typeface="+mj-lt"/>
              </a:rPr>
              <a:t>- Ericsson (2005, p</a:t>
            </a:r>
            <a:r>
              <a:rPr lang="en-US" b="1" dirty="0">
                <a:latin typeface="+mj-lt"/>
              </a:rPr>
              <a:t>. 237</a:t>
            </a:r>
            <a:r>
              <a:rPr lang="en-US" b="1" dirty="0" smtClean="0">
                <a:latin typeface="+mj-lt"/>
              </a:rPr>
              <a:t>)</a:t>
            </a:r>
            <a:endParaRPr lang="en-US" b="1" dirty="0">
              <a:latin typeface="+mj-lt"/>
            </a:endParaRPr>
          </a:p>
        </p:txBody>
      </p:sp>
      <p:sp>
        <p:nvSpPr>
          <p:cNvPr id="10" name="TextBox 9"/>
          <p:cNvSpPr txBox="1"/>
          <p:nvPr/>
        </p:nvSpPr>
        <p:spPr>
          <a:xfrm>
            <a:off x="926760" y="2652203"/>
            <a:ext cx="3645240" cy="923330"/>
          </a:xfrm>
          <a:prstGeom prst="rect">
            <a:avLst/>
          </a:prstGeom>
          <a:noFill/>
        </p:spPr>
        <p:txBody>
          <a:bodyPr wrap="square" rtlCol="0">
            <a:spAutoFit/>
          </a:bodyPr>
          <a:lstStyle/>
          <a:p>
            <a:r>
              <a:rPr lang="en-US" dirty="0" smtClean="0"/>
              <a:t>Ericsson (2014) rejects this study for same reason as previous example, but earlier, he stated:</a:t>
            </a:r>
            <a:endParaRPr lang="en-US" b="1" dirty="0">
              <a:solidFill>
                <a:srgbClr val="FF0000"/>
              </a:solidFill>
            </a:endParaRPr>
          </a:p>
        </p:txBody>
      </p:sp>
      <p:sp>
        <p:nvSpPr>
          <p:cNvPr id="12" name="TextBox 11"/>
          <p:cNvSpPr txBox="1"/>
          <p:nvPr/>
        </p:nvSpPr>
        <p:spPr>
          <a:xfrm>
            <a:off x="827567" y="3712534"/>
            <a:ext cx="1143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42422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0277" r="5557"/>
          <a:stretch/>
        </p:blipFill>
        <p:spPr>
          <a:xfrm>
            <a:off x="762000" y="1828800"/>
            <a:ext cx="3476625" cy="4278923"/>
          </a:xfrm>
          <a:prstGeom prst="rect">
            <a:avLst/>
          </a:prstGeom>
        </p:spPr>
      </p:pic>
      <p:sp>
        <p:nvSpPr>
          <p:cNvPr id="6" name="TextBox 5"/>
          <p:cNvSpPr txBox="1"/>
          <p:nvPr/>
        </p:nvSpPr>
        <p:spPr>
          <a:xfrm>
            <a:off x="4495800" y="1752600"/>
            <a:ext cx="4114800" cy="4524315"/>
          </a:xfrm>
          <a:prstGeom prst="rect">
            <a:avLst/>
          </a:prstGeom>
          <a:noFill/>
        </p:spPr>
        <p:txBody>
          <a:bodyPr wrap="square" rtlCol="0">
            <a:spAutoFit/>
          </a:bodyPr>
          <a:lstStyle/>
          <a:p>
            <a:r>
              <a:rPr lang="en-US" dirty="0" smtClean="0"/>
              <a:t>Recently, Ericsson and colleagues (Ericsson &amp; Pool, 2016; </a:t>
            </a:r>
            <a:r>
              <a:rPr lang="en-US" dirty="0" err="1" smtClean="0"/>
              <a:t>Moxley</a:t>
            </a:r>
            <a:r>
              <a:rPr lang="en-US" dirty="0" smtClean="0"/>
              <a:t>, Ericsson, &amp; </a:t>
            </a:r>
            <a:r>
              <a:rPr lang="en-US" dirty="0" err="1" smtClean="0"/>
              <a:t>Tuffiash</a:t>
            </a:r>
            <a:r>
              <a:rPr lang="en-US" dirty="0" smtClean="0"/>
              <a:t>, 2017) introduced distinction between self-directed “purposeful practice” and teacher-led “deliberate practice.” Potentially useful distinction, but…</a:t>
            </a:r>
          </a:p>
          <a:p>
            <a:endParaRPr lang="en-US" dirty="0"/>
          </a:p>
          <a:p>
            <a:r>
              <a:rPr lang="en-US" b="1" dirty="0" smtClean="0"/>
              <a:t>PROBLEM: </a:t>
            </a:r>
            <a:r>
              <a:rPr lang="en-US" dirty="0" smtClean="0"/>
              <a:t>Ericsson and colleagues have recast previous studies that they have used to argue for important of “deliberate practice” as studies of “purposeful practice”—</a:t>
            </a:r>
            <a:r>
              <a:rPr lang="en-US" b="1" dirty="0" smtClean="0"/>
              <a:t>without explicitly acknowledging the shift in terms.</a:t>
            </a:r>
            <a:r>
              <a:rPr lang="en-US" dirty="0" smtClean="0"/>
              <a:t>  </a:t>
            </a:r>
          </a:p>
          <a:p>
            <a:endParaRPr lang="en-US" dirty="0"/>
          </a:p>
          <a:p>
            <a:r>
              <a:rPr lang="en-US" dirty="0" smtClean="0"/>
              <a:t>Examples…</a:t>
            </a:r>
            <a:endParaRPr lang="en-US" dirty="0"/>
          </a:p>
        </p:txBody>
      </p:sp>
    </p:spTree>
    <p:extLst>
      <p:ext uri="{BB962C8B-B14F-4D97-AF65-F5344CB8AC3E}">
        <p14:creationId xmlns:p14="http://schemas.microsoft.com/office/powerpoint/2010/main" val="32665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1143000" y="3815477"/>
            <a:ext cx="6858000" cy="2431435"/>
          </a:xfrm>
          <a:prstGeom prst="rect">
            <a:avLst/>
          </a:prstGeom>
          <a:noFill/>
        </p:spPr>
        <p:txBody>
          <a:bodyPr wrap="square" rtlCol="0">
            <a:spAutoFit/>
          </a:bodyPr>
          <a:lstStyle/>
          <a:p>
            <a:r>
              <a:rPr lang="en-US" dirty="0" smtClean="0"/>
              <a:t>“[T]he </a:t>
            </a:r>
            <a:r>
              <a:rPr lang="en-US" dirty="0"/>
              <a:t>domain of SCRABBLE is a </a:t>
            </a:r>
            <a:r>
              <a:rPr lang="en-US" dirty="0" smtClean="0"/>
              <a:t>recently developed </a:t>
            </a:r>
            <a:r>
              <a:rPr lang="en-US" dirty="0"/>
              <a:t>domain, and it lacks professional coaches and </a:t>
            </a:r>
            <a:r>
              <a:rPr lang="en-US" dirty="0" smtClean="0"/>
              <a:t>a large </a:t>
            </a:r>
            <a:r>
              <a:rPr lang="en-US" dirty="0"/>
              <a:t>body of written knowledge about training. </a:t>
            </a:r>
            <a:r>
              <a:rPr lang="en-US" dirty="0" smtClean="0"/>
              <a:t>SCRABBLE players</a:t>
            </a:r>
            <a:r>
              <a:rPr lang="en-US" dirty="0"/>
              <a:t>, therefore, must decide for themselves </a:t>
            </a:r>
            <a:r>
              <a:rPr lang="en-US" dirty="0" smtClean="0"/>
              <a:t>which types </a:t>
            </a:r>
            <a:r>
              <a:rPr lang="en-US" dirty="0"/>
              <a:t>of training activities that they think are effective for</a:t>
            </a:r>
          </a:p>
          <a:p>
            <a:r>
              <a:rPr lang="en-US" dirty="0"/>
              <a:t>improving their performance. Consequently, </a:t>
            </a:r>
            <a:r>
              <a:rPr lang="en-US" dirty="0" smtClean="0"/>
              <a:t>SCRABBLE players </a:t>
            </a:r>
            <a:r>
              <a:rPr lang="en-US" dirty="0"/>
              <a:t>cannot engage in deliberate practice, but </a:t>
            </a:r>
            <a:r>
              <a:rPr lang="en-US" dirty="0" smtClean="0"/>
              <a:t>only purposeful </a:t>
            </a:r>
            <a:r>
              <a:rPr lang="en-US" dirty="0"/>
              <a:t>practice and other types of practice</a:t>
            </a:r>
            <a:r>
              <a:rPr lang="en-US" dirty="0" smtClean="0"/>
              <a:t>.”</a:t>
            </a:r>
            <a:endParaRPr lang="en-US" sz="800" dirty="0" smtClean="0"/>
          </a:p>
          <a:p>
            <a:endParaRPr lang="en-US" sz="800" dirty="0"/>
          </a:p>
          <a:p>
            <a:r>
              <a:rPr lang="en-US" dirty="0" smtClean="0"/>
              <a:t>     </a:t>
            </a:r>
            <a:r>
              <a:rPr lang="en-US" b="1" dirty="0" smtClean="0"/>
              <a:t>- </a:t>
            </a:r>
            <a:r>
              <a:rPr lang="en-US" b="1" dirty="0" err="1" smtClean="0"/>
              <a:t>Moxley</a:t>
            </a:r>
            <a:r>
              <a:rPr lang="en-US" b="1" dirty="0" smtClean="0"/>
              <a:t>, </a:t>
            </a:r>
            <a:r>
              <a:rPr lang="en-US" b="1" dirty="0" err="1" smtClean="0"/>
              <a:t>Tuffiash</a:t>
            </a:r>
            <a:r>
              <a:rPr lang="en-US" b="1" dirty="0" smtClean="0"/>
              <a:t>, &amp; Ericsson (2017)</a:t>
            </a:r>
            <a:endParaRPr lang="en-US" b="1" dirty="0"/>
          </a:p>
        </p:txBody>
      </p:sp>
      <p:sp>
        <p:nvSpPr>
          <p:cNvPr id="7" name="TextBox 6"/>
          <p:cNvSpPr txBox="1"/>
          <p:nvPr/>
        </p:nvSpPr>
        <p:spPr>
          <a:xfrm>
            <a:off x="1143000" y="1828800"/>
            <a:ext cx="6858000" cy="1600438"/>
          </a:xfrm>
          <a:prstGeom prst="rect">
            <a:avLst/>
          </a:prstGeom>
          <a:noFill/>
        </p:spPr>
        <p:txBody>
          <a:bodyPr wrap="square" rtlCol="0">
            <a:spAutoFit/>
          </a:bodyPr>
          <a:lstStyle/>
          <a:p>
            <a:r>
              <a:rPr lang="en-US" dirty="0" smtClean="0"/>
              <a:t>“Several researchers have reported a consistent association between the amount and quality of solitary activities meeting the criteria of deliberate practice and performance in different domains of expertise, such as…Scrabble” (p. 9).</a:t>
            </a:r>
            <a:endParaRPr lang="en-US" sz="800" dirty="0" smtClean="0"/>
          </a:p>
          <a:p>
            <a:endParaRPr lang="en-US" sz="800" dirty="0"/>
          </a:p>
          <a:p>
            <a:r>
              <a:rPr lang="en-US" dirty="0" smtClean="0"/>
              <a:t>     </a:t>
            </a:r>
            <a:r>
              <a:rPr lang="en-US" b="1" dirty="0"/>
              <a:t>- Ericsson et al. (2009)</a:t>
            </a:r>
          </a:p>
        </p:txBody>
      </p:sp>
    </p:spTree>
    <p:extLst>
      <p:ext uri="{BB962C8B-B14F-4D97-AF65-F5344CB8AC3E}">
        <p14:creationId xmlns:p14="http://schemas.microsoft.com/office/powerpoint/2010/main" val="71706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ERICSSON’S RESPONSE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7" name="TextBox 6"/>
          <p:cNvSpPr txBox="1"/>
          <p:nvPr/>
        </p:nvSpPr>
        <p:spPr>
          <a:xfrm>
            <a:off x="1143000" y="1534954"/>
            <a:ext cx="6858000" cy="5447645"/>
          </a:xfrm>
          <a:prstGeom prst="rect">
            <a:avLst/>
          </a:prstGeom>
          <a:noFill/>
        </p:spPr>
        <p:txBody>
          <a:bodyPr wrap="square" rtlCol="0">
            <a:spAutoFit/>
          </a:bodyPr>
          <a:lstStyle/>
          <a:p>
            <a:r>
              <a:rPr lang="en-US" b="1" dirty="0" smtClean="0"/>
              <a:t>On Spelling Bee study by Duckworth, Kirby, </a:t>
            </a:r>
            <a:r>
              <a:rPr lang="en-US" b="1" dirty="0" err="1" smtClean="0"/>
              <a:t>Tsukayama</a:t>
            </a:r>
            <a:r>
              <a:rPr lang="en-US" b="1" dirty="0" smtClean="0"/>
              <a:t>, </a:t>
            </a:r>
            <a:r>
              <a:rPr lang="en-US" b="1" dirty="0" err="1" smtClean="0"/>
              <a:t>Berstein</a:t>
            </a:r>
            <a:r>
              <a:rPr lang="en-US" b="1" dirty="0" smtClean="0"/>
              <a:t>, &amp; Ericsson (2011):</a:t>
            </a:r>
          </a:p>
          <a:p>
            <a:endParaRPr lang="en-US" sz="800" b="1" dirty="0"/>
          </a:p>
          <a:p>
            <a:r>
              <a:rPr lang="en-US" dirty="0" smtClean="0"/>
              <a:t>“In </a:t>
            </a:r>
            <a:r>
              <a:rPr lang="en-US" dirty="0"/>
              <a:t>that study we (as I was also one of the co-authors) collected data on </a:t>
            </a:r>
            <a:r>
              <a:rPr lang="en-US" dirty="0" smtClean="0"/>
              <a:t>‘deliberate </a:t>
            </a:r>
            <a:r>
              <a:rPr lang="en-US" dirty="0"/>
              <a:t>practice</a:t>
            </a:r>
            <a:r>
              <a:rPr lang="en-US" dirty="0" smtClean="0"/>
              <a:t>.’”</a:t>
            </a:r>
            <a:endParaRPr lang="en-US" b="1" dirty="0" smtClean="0"/>
          </a:p>
          <a:p>
            <a:endParaRPr lang="en-US" sz="800" dirty="0"/>
          </a:p>
          <a:p>
            <a:r>
              <a:rPr lang="en-US" dirty="0" smtClean="0"/>
              <a:t>     </a:t>
            </a:r>
            <a:r>
              <a:rPr lang="en-US" b="1" dirty="0"/>
              <a:t>- </a:t>
            </a:r>
            <a:r>
              <a:rPr lang="en-US" b="1" dirty="0" smtClean="0"/>
              <a:t>Ericsson (2012)</a:t>
            </a:r>
          </a:p>
          <a:p>
            <a:endParaRPr lang="en-US" b="1" dirty="0"/>
          </a:p>
          <a:p>
            <a:r>
              <a:rPr lang="en-US" b="1" dirty="0" smtClean="0"/>
              <a:t>Consistent with this characterization, “deliberate practice” appears 60+ times throughout the article, and a measure is labeled “deliberate practice.” Yet, 5 years later, commenting on </a:t>
            </a:r>
            <a:r>
              <a:rPr lang="en-US" b="1" dirty="0"/>
              <a:t>same Spelling Bee </a:t>
            </a:r>
            <a:r>
              <a:rPr lang="en-US" b="1" dirty="0" smtClean="0"/>
              <a:t>study </a:t>
            </a:r>
            <a:r>
              <a:rPr lang="en-US" b="1" dirty="0"/>
              <a:t>after distinguishing between </a:t>
            </a:r>
            <a:r>
              <a:rPr lang="en-US" b="1" dirty="0" smtClean="0"/>
              <a:t>“purposeful </a:t>
            </a:r>
            <a:r>
              <a:rPr lang="en-US" b="1" dirty="0"/>
              <a:t>practice” and </a:t>
            </a:r>
            <a:r>
              <a:rPr lang="en-US" b="1" dirty="0" smtClean="0"/>
              <a:t>“deliberate </a:t>
            </a:r>
            <a:r>
              <a:rPr lang="en-US" b="1" dirty="0"/>
              <a:t>practice”:</a:t>
            </a:r>
          </a:p>
          <a:p>
            <a:endParaRPr lang="en-US" dirty="0"/>
          </a:p>
          <a:p>
            <a:r>
              <a:rPr lang="en-US" dirty="0"/>
              <a:t>“After the questionnaire, we asked participants to fill out several additional personality measures that Duckworth et al. (2011) had found to be related to purposeful practice in preparation for competitions in spelling…”</a:t>
            </a:r>
            <a:endParaRPr lang="en-US" sz="800" dirty="0"/>
          </a:p>
          <a:p>
            <a:endParaRPr lang="en-US" sz="800" dirty="0"/>
          </a:p>
          <a:p>
            <a:r>
              <a:rPr lang="en-US" dirty="0"/>
              <a:t>     </a:t>
            </a:r>
            <a:r>
              <a:rPr lang="en-US" b="1" dirty="0"/>
              <a:t>- </a:t>
            </a:r>
            <a:r>
              <a:rPr lang="en-US" b="1" dirty="0" err="1"/>
              <a:t>Moxley</a:t>
            </a:r>
            <a:r>
              <a:rPr lang="en-US" b="1" dirty="0"/>
              <a:t>, </a:t>
            </a:r>
            <a:r>
              <a:rPr lang="en-US" b="1" dirty="0" err="1"/>
              <a:t>Tuffiash</a:t>
            </a:r>
            <a:r>
              <a:rPr lang="en-US" b="1" dirty="0"/>
              <a:t>, &amp; Ericsson (2017</a:t>
            </a:r>
            <a:r>
              <a:rPr lang="en-US" b="1" dirty="0" smtClean="0"/>
              <a:t>)</a:t>
            </a:r>
          </a:p>
          <a:p>
            <a:r>
              <a:rPr lang="en-US" b="1" dirty="0" smtClean="0"/>
              <a:t>	</a:t>
            </a:r>
          </a:p>
        </p:txBody>
      </p:sp>
    </p:spTree>
    <p:extLst>
      <p:ext uri="{BB962C8B-B14F-4D97-AF65-F5344CB8AC3E}">
        <p14:creationId xmlns:p14="http://schemas.microsoft.com/office/powerpoint/2010/main" val="2756965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8229600" cy="5482971"/>
          </a:xfrm>
          <a:prstGeom prst="rect">
            <a:avLst/>
          </a:prstGeom>
        </p:spPr>
      </p:pic>
      <p:sp>
        <p:nvSpPr>
          <p:cNvPr id="5" name="TextBox 4"/>
          <p:cNvSpPr txBox="1"/>
          <p:nvPr/>
        </p:nvSpPr>
        <p:spPr>
          <a:xfrm>
            <a:off x="457200" y="736937"/>
            <a:ext cx="3124200" cy="1015663"/>
          </a:xfrm>
          <a:prstGeom prst="rect">
            <a:avLst/>
          </a:prstGeom>
          <a:noFill/>
        </p:spPr>
        <p:txBody>
          <a:bodyPr wrap="square" rtlCol="0">
            <a:spAutoFit/>
          </a:bodyPr>
          <a:lstStyle/>
          <a:p>
            <a:r>
              <a:rPr lang="en-US" sz="2000" dirty="0" smtClean="0"/>
              <a:t>Using studies to argue for a theory, then rejecting those studies…</a:t>
            </a:r>
            <a:endParaRPr lang="en-US" sz="2000" dirty="0"/>
          </a:p>
        </p:txBody>
      </p:sp>
    </p:spTree>
    <p:extLst>
      <p:ext uri="{BB962C8B-B14F-4D97-AF65-F5344CB8AC3E}">
        <p14:creationId xmlns:p14="http://schemas.microsoft.com/office/powerpoint/2010/main" val="350348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MAKES A THEORY SCIENTIFIC?</a:t>
            </a:r>
            <a:endParaRPr lang="en-US" sz="4000" b="1" dirty="0">
              <a:solidFill>
                <a:srgbClr val="646464"/>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499" y="1620560"/>
            <a:ext cx="6604000" cy="3714750"/>
          </a:xfrm>
          <a:prstGeom prst="rect">
            <a:avLst/>
          </a:prstGeom>
        </p:spPr>
      </p:pic>
      <p:sp>
        <p:nvSpPr>
          <p:cNvPr id="10" name="Rectangle 9"/>
          <p:cNvSpPr/>
          <p:nvPr/>
        </p:nvSpPr>
        <p:spPr>
          <a:xfrm>
            <a:off x="1828800" y="5659160"/>
            <a:ext cx="5486400" cy="1046440"/>
          </a:xfrm>
          <a:prstGeom prst="rect">
            <a:avLst/>
          </a:prstGeom>
        </p:spPr>
        <p:txBody>
          <a:bodyPr wrap="square">
            <a:spAutoFit/>
          </a:bodyPr>
          <a:lstStyle/>
          <a:p>
            <a:r>
              <a:rPr lang="en-US" dirty="0" smtClean="0"/>
              <a:t>“In </a:t>
            </a:r>
            <a:r>
              <a:rPr lang="en-US" dirty="0"/>
              <a:t>so far as a scientific statement speaks about reality, it must be </a:t>
            </a:r>
            <a:r>
              <a:rPr lang="en-US" dirty="0" smtClean="0"/>
              <a:t>falsifiable”</a:t>
            </a:r>
            <a:endParaRPr lang="en-US" sz="800" dirty="0" smtClean="0"/>
          </a:p>
          <a:p>
            <a:endParaRPr lang="en-US" sz="800" dirty="0" smtClean="0"/>
          </a:p>
          <a:p>
            <a:r>
              <a:rPr lang="en-US" b="1" dirty="0"/>
              <a:t> </a:t>
            </a:r>
            <a:r>
              <a:rPr lang="en-US" b="1" dirty="0" smtClean="0"/>
              <a:t>    - Karl Popper, </a:t>
            </a:r>
            <a:r>
              <a:rPr lang="en-US" b="1" i="1" dirty="0" smtClean="0"/>
              <a:t>The Logic of Scientific Discovery</a:t>
            </a:r>
            <a:endParaRPr lang="en-US" b="1" i="1" dirty="0"/>
          </a:p>
        </p:txBody>
      </p:sp>
    </p:spTree>
    <p:extLst>
      <p:ext uri="{BB962C8B-B14F-4D97-AF65-F5344CB8AC3E}">
        <p14:creationId xmlns:p14="http://schemas.microsoft.com/office/powerpoint/2010/main" val="1251609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3" name="TextBox 12"/>
          <p:cNvSpPr txBox="1"/>
          <p:nvPr/>
        </p:nvSpPr>
        <p:spPr>
          <a:xfrm>
            <a:off x="3854301" y="2779024"/>
            <a:ext cx="685800" cy="400110"/>
          </a:xfrm>
          <a:prstGeom prst="rect">
            <a:avLst/>
          </a:prstGeom>
          <a:noFill/>
        </p:spPr>
        <p:txBody>
          <a:bodyPr wrap="square" rtlCol="0">
            <a:spAutoFit/>
          </a:bodyPr>
          <a:lstStyle/>
          <a:p>
            <a:r>
              <a:rPr lang="en-US" sz="2000" dirty="0" smtClean="0"/>
              <a:t>“</a:t>
            </a:r>
            <a:endParaRPr lang="en-US" sz="2000" dirty="0"/>
          </a:p>
        </p:txBody>
      </p:sp>
      <p:pic>
        <p:nvPicPr>
          <p:cNvPr id="4" name="Picture 3"/>
          <p:cNvPicPr>
            <a:picLocks noChangeAspect="1"/>
          </p:cNvPicPr>
          <p:nvPr/>
        </p:nvPicPr>
        <p:blipFill>
          <a:blip r:embed="rId3"/>
          <a:stretch>
            <a:fillRect/>
          </a:stretch>
        </p:blipFill>
        <p:spPr>
          <a:xfrm>
            <a:off x="1524000" y="2493774"/>
            <a:ext cx="3617510" cy="280357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510" y="2318219"/>
            <a:ext cx="2103120" cy="3154680"/>
          </a:xfrm>
          <a:prstGeom prst="rect">
            <a:avLst/>
          </a:prstGeom>
        </p:spPr>
      </p:pic>
      <p:sp>
        <p:nvSpPr>
          <p:cNvPr id="2" name="TextBox 1"/>
          <p:cNvSpPr txBox="1"/>
          <p:nvPr/>
        </p:nvSpPr>
        <p:spPr>
          <a:xfrm>
            <a:off x="1524000" y="5297344"/>
            <a:ext cx="3617510" cy="307777"/>
          </a:xfrm>
          <a:prstGeom prst="rect">
            <a:avLst/>
          </a:prstGeom>
          <a:noFill/>
        </p:spPr>
        <p:txBody>
          <a:bodyPr wrap="square" rtlCol="0">
            <a:spAutoFit/>
          </a:bodyPr>
          <a:lstStyle/>
          <a:p>
            <a:pPr algn="ctr"/>
            <a:r>
              <a:rPr lang="en-US" sz="1400" i="1" dirty="0" smtClean="0"/>
              <a:t>Jason Day (World #10)</a:t>
            </a:r>
            <a:endParaRPr lang="en-US" sz="1400" i="1" dirty="0"/>
          </a:p>
        </p:txBody>
      </p:sp>
      <p:sp>
        <p:nvSpPr>
          <p:cNvPr id="12" name="TextBox 11"/>
          <p:cNvSpPr txBox="1"/>
          <p:nvPr/>
        </p:nvSpPr>
        <p:spPr>
          <a:xfrm>
            <a:off x="5522510" y="5483423"/>
            <a:ext cx="2103120" cy="307777"/>
          </a:xfrm>
          <a:prstGeom prst="rect">
            <a:avLst/>
          </a:prstGeom>
          <a:noFill/>
        </p:spPr>
        <p:txBody>
          <a:bodyPr wrap="square" rtlCol="0">
            <a:spAutoFit/>
          </a:bodyPr>
          <a:lstStyle/>
          <a:p>
            <a:pPr algn="ctr"/>
            <a:r>
              <a:rPr lang="en-US" sz="1400" i="1" dirty="0" smtClean="0"/>
              <a:t>Minjee Lee (World #16)</a:t>
            </a:r>
            <a:endParaRPr lang="en-US" sz="1400" i="1" dirty="0"/>
          </a:p>
        </p:txBody>
      </p:sp>
      <p:sp>
        <p:nvSpPr>
          <p:cNvPr id="5" name="TextBox 4"/>
          <p:cNvSpPr txBox="1"/>
          <p:nvPr/>
        </p:nvSpPr>
        <p:spPr>
          <a:xfrm>
            <a:off x="1524000" y="6031468"/>
            <a:ext cx="6101630" cy="461665"/>
          </a:xfrm>
          <a:prstGeom prst="rect">
            <a:avLst/>
          </a:prstGeom>
          <a:noFill/>
        </p:spPr>
        <p:txBody>
          <a:bodyPr wrap="square" rtlCol="0">
            <a:spAutoFit/>
          </a:bodyPr>
          <a:lstStyle/>
          <a:p>
            <a:pPr algn="ctr"/>
            <a:r>
              <a:rPr lang="en-US" sz="2400" dirty="0" smtClean="0"/>
              <a:t>“Deliberate Practice”</a:t>
            </a:r>
            <a:endParaRPr lang="en-US" sz="2400" dirty="0"/>
          </a:p>
        </p:txBody>
      </p:sp>
    </p:spTree>
    <p:extLst>
      <p:ext uri="{BB962C8B-B14F-4D97-AF65-F5344CB8AC3E}">
        <p14:creationId xmlns:p14="http://schemas.microsoft.com/office/powerpoint/2010/main" val="2113040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6" name="Picture 5"/>
          <p:cNvPicPr>
            <a:picLocks noChangeAspect="1"/>
          </p:cNvPicPr>
          <p:nvPr/>
        </p:nvPicPr>
        <p:blipFill>
          <a:blip r:embed="rId2"/>
          <a:stretch>
            <a:fillRect/>
          </a:stretch>
        </p:blipFill>
        <p:spPr>
          <a:xfrm>
            <a:off x="4061635" y="3043454"/>
            <a:ext cx="5029200" cy="2936265"/>
          </a:xfrm>
          <a:prstGeom prst="rect">
            <a:avLst/>
          </a:prstGeom>
        </p:spPr>
      </p:pic>
      <p:sp>
        <p:nvSpPr>
          <p:cNvPr id="7" name="TextBox 6"/>
          <p:cNvSpPr txBox="1"/>
          <p:nvPr/>
        </p:nvSpPr>
        <p:spPr>
          <a:xfrm>
            <a:off x="5147930" y="6200001"/>
            <a:ext cx="3581400" cy="276999"/>
          </a:xfrm>
          <a:prstGeom prst="rect">
            <a:avLst/>
          </a:prstGeom>
          <a:noFill/>
        </p:spPr>
        <p:txBody>
          <a:bodyPr wrap="square" rtlCol="0">
            <a:spAutoFit/>
          </a:bodyPr>
          <a:lstStyle/>
          <a:p>
            <a:pPr algn="ctr"/>
            <a:r>
              <a:rPr lang="en-US" sz="1200" dirty="0" smtClean="0">
                <a:solidFill>
                  <a:schemeClr val="bg1">
                    <a:lumMod val="50000"/>
                  </a:schemeClr>
                </a:solidFill>
              </a:rPr>
              <a:t>Ericsson (2006), Figure 38.4</a:t>
            </a:r>
            <a:endParaRPr lang="en-US" sz="1200" dirty="0">
              <a:solidFill>
                <a:schemeClr val="bg1">
                  <a:lumMod val="50000"/>
                </a:schemeClr>
              </a:solidFill>
            </a:endParaRPr>
          </a:p>
        </p:txBody>
      </p:sp>
      <p:sp>
        <p:nvSpPr>
          <p:cNvPr id="2" name="TextBox 1"/>
          <p:cNvSpPr txBox="1"/>
          <p:nvPr/>
        </p:nvSpPr>
        <p:spPr>
          <a:xfrm>
            <a:off x="7276380" y="3124200"/>
            <a:ext cx="1410420" cy="381000"/>
          </a:xfrm>
          <a:prstGeom prst="rect">
            <a:avLst/>
          </a:prstGeom>
          <a:noFill/>
        </p:spPr>
        <p:txBody>
          <a:bodyPr wrap="square" rtlCol="0">
            <a:spAutoFit/>
          </a:bodyPr>
          <a:lstStyle/>
          <a:p>
            <a:r>
              <a:rPr lang="en-US" b="1" dirty="0" smtClean="0">
                <a:solidFill>
                  <a:srgbClr val="FF0000"/>
                </a:solidFill>
              </a:rPr>
              <a:t>~ 10k </a:t>
            </a:r>
            <a:r>
              <a:rPr lang="en-US" b="1" dirty="0" err="1" smtClean="0">
                <a:solidFill>
                  <a:srgbClr val="FF0000"/>
                </a:solidFill>
              </a:rPr>
              <a:t>hrs</a:t>
            </a:r>
            <a:endParaRPr lang="en-US" b="1" dirty="0">
              <a:solidFill>
                <a:srgbClr val="FF0000"/>
              </a:solidFill>
            </a:endParaRPr>
          </a:p>
        </p:txBody>
      </p:sp>
      <p:pic>
        <p:nvPicPr>
          <p:cNvPr id="3" name="Picture 2"/>
          <p:cNvPicPr>
            <a:picLocks noChangeAspect="1"/>
          </p:cNvPicPr>
          <p:nvPr/>
        </p:nvPicPr>
        <p:blipFill>
          <a:blip r:embed="rId3"/>
          <a:stretch>
            <a:fillRect/>
          </a:stretch>
        </p:blipFill>
        <p:spPr>
          <a:xfrm>
            <a:off x="304800" y="1635667"/>
            <a:ext cx="3505200" cy="442475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04800" y="6324599"/>
            <a:ext cx="3505200" cy="369332"/>
          </a:xfrm>
          <a:prstGeom prst="rect">
            <a:avLst/>
          </a:prstGeom>
          <a:noFill/>
        </p:spPr>
        <p:txBody>
          <a:bodyPr wrap="square" rtlCol="0">
            <a:spAutoFit/>
          </a:bodyPr>
          <a:lstStyle/>
          <a:p>
            <a:pPr algn="ctr"/>
            <a:r>
              <a:rPr lang="en-US" b="1" i="1" dirty="0" smtClean="0">
                <a:solidFill>
                  <a:srgbClr val="FF0000"/>
                </a:solidFill>
              </a:rPr>
              <a:t>8,183 Citations as of 3/26/2018</a:t>
            </a:r>
            <a:endParaRPr lang="en-US" b="1" i="1" dirty="0">
              <a:solidFill>
                <a:srgbClr val="FF0000"/>
              </a:solidFill>
            </a:endParaRPr>
          </a:p>
        </p:txBody>
      </p:sp>
      <p:sp>
        <p:nvSpPr>
          <p:cNvPr id="11" name="TextBox 10"/>
          <p:cNvSpPr txBox="1"/>
          <p:nvPr/>
        </p:nvSpPr>
        <p:spPr>
          <a:xfrm>
            <a:off x="4267200" y="1832970"/>
            <a:ext cx="4795445" cy="923330"/>
          </a:xfrm>
          <a:prstGeom prst="rect">
            <a:avLst/>
          </a:prstGeom>
          <a:noFill/>
        </p:spPr>
        <p:txBody>
          <a:bodyPr wrap="square" rtlCol="0">
            <a:spAutoFit/>
          </a:bodyPr>
          <a:lstStyle/>
          <a:p>
            <a:r>
              <a:rPr lang="en-US" b="1" i="1" dirty="0" smtClean="0">
                <a:solidFill>
                  <a:srgbClr val="FF0000"/>
                </a:solidFill>
              </a:rPr>
              <a:t>Ericsson, </a:t>
            </a:r>
            <a:r>
              <a:rPr lang="en-US" b="1" i="1" dirty="0" err="1" smtClean="0">
                <a:solidFill>
                  <a:srgbClr val="FF0000"/>
                </a:solidFill>
              </a:rPr>
              <a:t>Krampe</a:t>
            </a:r>
            <a:r>
              <a:rPr lang="en-US" b="1" i="1" dirty="0" smtClean="0">
                <a:solidFill>
                  <a:srgbClr val="FF0000"/>
                </a:solidFill>
              </a:rPr>
              <a:t>, &amp; </a:t>
            </a:r>
            <a:r>
              <a:rPr lang="en-US" b="1" i="1" dirty="0" err="1" smtClean="0">
                <a:solidFill>
                  <a:srgbClr val="FF0000"/>
                </a:solidFill>
              </a:rPr>
              <a:t>Tesch-Römer</a:t>
            </a:r>
            <a:r>
              <a:rPr lang="en-US" b="1" i="1" dirty="0" smtClean="0">
                <a:solidFill>
                  <a:srgbClr val="FF0000"/>
                </a:solidFill>
              </a:rPr>
              <a:t> (1993)—one of the most cited articles </a:t>
            </a:r>
            <a:r>
              <a:rPr lang="en-US" b="1" i="1" dirty="0" smtClean="0">
                <a:solidFill>
                  <a:srgbClr val="FF0000"/>
                </a:solidFill>
              </a:rPr>
              <a:t>in the psychological </a:t>
            </a:r>
            <a:r>
              <a:rPr lang="en-US" b="1" i="1" dirty="0" smtClean="0">
                <a:solidFill>
                  <a:srgbClr val="FF0000"/>
                </a:solidFill>
              </a:rPr>
              <a:t>literature…</a:t>
            </a:r>
            <a:endParaRPr lang="en-US" b="1" i="1" dirty="0">
              <a:solidFill>
                <a:srgbClr val="FF0000"/>
              </a:solidFill>
            </a:endParaRPr>
          </a:p>
        </p:txBody>
      </p:sp>
      <p:cxnSp>
        <p:nvCxnSpPr>
          <p:cNvPr id="8" name="Straight Connector 7"/>
          <p:cNvCxnSpPr/>
          <p:nvPr/>
        </p:nvCxnSpPr>
        <p:spPr>
          <a:xfrm>
            <a:off x="8309512" y="3276600"/>
            <a:ext cx="191220" cy="0"/>
          </a:xfrm>
          <a:prstGeom prst="line">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732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8" name="TextBox 5"/>
          <p:cNvSpPr txBox="1">
            <a:spLocks noChangeArrowheads="1"/>
          </p:cNvSpPr>
          <p:nvPr/>
        </p:nvSpPr>
        <p:spPr bwMode="auto">
          <a:xfrm>
            <a:off x="662150" y="3352800"/>
            <a:ext cx="7794625" cy="2677656"/>
          </a:xfrm>
          <a:prstGeom prst="rect">
            <a:avLst/>
          </a:prstGeom>
          <a:noFill/>
          <a:ln w="9525">
            <a:noFill/>
            <a:miter lim="800000"/>
            <a:headEnd/>
            <a:tailEnd/>
          </a:ln>
        </p:spPr>
        <p:txBody>
          <a:bodyPr wrap="square">
            <a:spAutoFit/>
          </a:bodyPr>
          <a:lstStyle/>
          <a:p>
            <a:r>
              <a:rPr lang="en-US" sz="2000" dirty="0" smtClean="0"/>
              <a:t>This article argues that it is possible to account for the development of elite performance among healthy children without recourse to unique talent (genetic endowment) — excepting the innate determinants of body size. This account based on the expert-performance approach shows that the distinctive characteristics of elite performers are adaptations to extended and intense practice activities that selectively activate dormant genes that all healthy children's DNA contain.”</a:t>
            </a:r>
          </a:p>
          <a:p>
            <a:endParaRPr lang="en-US" sz="800" b="1" dirty="0" smtClean="0">
              <a:cs typeface="Arial" charset="0"/>
            </a:endParaRPr>
          </a:p>
          <a:p>
            <a:r>
              <a:rPr lang="en-US" sz="2000" b="1" dirty="0" smtClean="0">
                <a:sym typeface="Symbol" panose="05050102010706020507" pitchFamily="18" charset="2"/>
              </a:rPr>
              <a:t>     </a:t>
            </a:r>
            <a:r>
              <a:rPr lang="en-US" sz="2000" b="1" i="1" dirty="0" smtClean="0">
                <a:cs typeface="Arial" charset="0"/>
              </a:rPr>
              <a:t> </a:t>
            </a:r>
            <a:r>
              <a:rPr lang="en-US" sz="2000" b="1" dirty="0" smtClean="0">
                <a:cs typeface="Arial" charset="0"/>
              </a:rPr>
              <a:t>Ericsson (2007), </a:t>
            </a:r>
            <a:r>
              <a:rPr lang="en-US" sz="2000" b="1" i="1" dirty="0" smtClean="0">
                <a:cs typeface="Arial" charset="0"/>
              </a:rPr>
              <a:t>International Journal of Sport Psychology</a:t>
            </a:r>
          </a:p>
        </p:txBody>
      </p:sp>
      <p:sp>
        <p:nvSpPr>
          <p:cNvPr id="5" name="TextBox 4"/>
          <p:cNvSpPr txBox="1"/>
          <p:nvPr/>
        </p:nvSpPr>
        <p:spPr>
          <a:xfrm>
            <a:off x="544033" y="3363433"/>
            <a:ext cx="685800" cy="400110"/>
          </a:xfrm>
          <a:prstGeom prst="rect">
            <a:avLst/>
          </a:prstGeom>
          <a:noFill/>
        </p:spPr>
        <p:txBody>
          <a:bodyPr wrap="square" rtlCol="0">
            <a:spAutoFit/>
          </a:bodyPr>
          <a:lstStyle/>
          <a:p>
            <a:r>
              <a:rPr lang="en-US" sz="2000" dirty="0" smtClean="0"/>
              <a:t>“</a:t>
            </a:r>
            <a:endParaRPr lang="en-US" sz="2000" dirty="0"/>
          </a:p>
        </p:txBody>
      </p:sp>
      <p:sp>
        <p:nvSpPr>
          <p:cNvPr id="6" name="TextBox 5"/>
          <p:cNvSpPr txBox="1"/>
          <p:nvPr/>
        </p:nvSpPr>
        <p:spPr>
          <a:xfrm>
            <a:off x="675166" y="1828800"/>
            <a:ext cx="7516333" cy="1446550"/>
          </a:xfrm>
          <a:prstGeom prst="rect">
            <a:avLst/>
          </a:prstGeom>
          <a:noFill/>
        </p:spPr>
        <p:txBody>
          <a:bodyPr wrap="square" rtlCol="0">
            <a:spAutoFit/>
          </a:bodyPr>
          <a:lstStyle/>
          <a:p>
            <a:r>
              <a:rPr lang="en-US" sz="2000" dirty="0" smtClean="0"/>
              <a:t>[I]</a:t>
            </a:r>
            <a:r>
              <a:rPr lang="en-US" sz="2000" dirty="0" err="1" smtClean="0"/>
              <a:t>ndividual</a:t>
            </a:r>
            <a:r>
              <a:rPr lang="en-US" sz="2000" dirty="0" smtClean="0"/>
              <a:t> </a:t>
            </a:r>
            <a:r>
              <a:rPr lang="en-US" sz="2000" dirty="0"/>
              <a:t>differences in ultimate performance can largely </a:t>
            </a:r>
            <a:r>
              <a:rPr lang="en-US" sz="2000" dirty="0" smtClean="0"/>
              <a:t>be accounted </a:t>
            </a:r>
            <a:r>
              <a:rPr lang="en-US" sz="2000" dirty="0"/>
              <a:t>for by differential amounts of past and current levels of </a:t>
            </a:r>
            <a:r>
              <a:rPr lang="en-US" sz="2000" dirty="0" smtClean="0"/>
              <a:t>practice.”</a:t>
            </a:r>
          </a:p>
          <a:p>
            <a:r>
              <a:rPr lang="en-US" sz="800" dirty="0" smtClean="0"/>
              <a:t> </a:t>
            </a:r>
          </a:p>
          <a:p>
            <a:r>
              <a:rPr lang="en-US" sz="2000" dirty="0" smtClean="0">
                <a:sym typeface="Symbol" panose="05050102010706020507" pitchFamily="18" charset="2"/>
              </a:rPr>
              <a:t>    </a:t>
            </a:r>
            <a:r>
              <a:rPr lang="en-US" sz="2000" b="1" dirty="0" smtClean="0">
                <a:sym typeface="Symbol" panose="05050102010706020507" pitchFamily="18" charset="2"/>
              </a:rPr>
              <a:t> </a:t>
            </a:r>
            <a:r>
              <a:rPr lang="en-US" sz="2000" b="1" i="1" dirty="0" smtClean="0">
                <a:cs typeface="Arial" charset="0"/>
              </a:rPr>
              <a:t> </a:t>
            </a:r>
            <a:r>
              <a:rPr lang="en-US" sz="2000" b="1" dirty="0" smtClean="0"/>
              <a:t>Ericsson et al. (1993)</a:t>
            </a:r>
          </a:p>
        </p:txBody>
      </p:sp>
      <p:sp>
        <p:nvSpPr>
          <p:cNvPr id="7" name="TextBox 6"/>
          <p:cNvSpPr txBox="1"/>
          <p:nvPr/>
        </p:nvSpPr>
        <p:spPr>
          <a:xfrm>
            <a:off x="544033" y="1827031"/>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2357252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p:cNvSpPr txBox="1">
            <a:spLocks noChangeArrowheads="1"/>
          </p:cNvSpPr>
          <p:nvPr/>
        </p:nvSpPr>
        <p:spPr bwMode="auto">
          <a:xfrm>
            <a:off x="3733800" y="3846255"/>
            <a:ext cx="4419600" cy="2431435"/>
          </a:xfrm>
          <a:prstGeom prst="rect">
            <a:avLst/>
          </a:prstGeom>
          <a:noFill/>
          <a:ln w="9525">
            <a:noFill/>
            <a:miter lim="800000"/>
            <a:headEnd/>
            <a:tailEnd/>
          </a:ln>
        </p:spPr>
        <p:txBody>
          <a:bodyPr wrap="square">
            <a:spAutoFit/>
          </a:bodyPr>
          <a:lstStyle/>
          <a:p>
            <a:r>
              <a:rPr lang="en-US" sz="2000" dirty="0" smtClean="0"/>
              <a:t>We </a:t>
            </a:r>
            <a:r>
              <a:rPr lang="en-US" sz="2000" b="1" dirty="0" smtClean="0">
                <a:solidFill>
                  <a:schemeClr val="accent6">
                    <a:lumMod val="75000"/>
                  </a:schemeClr>
                </a:solidFill>
              </a:rPr>
              <a:t>actually</a:t>
            </a:r>
            <a:r>
              <a:rPr lang="en-US" sz="2000" b="1" dirty="0" smtClean="0">
                <a:solidFill>
                  <a:srgbClr val="E76C08"/>
                </a:solidFill>
              </a:rPr>
              <a:t> find </a:t>
            </a:r>
            <a:r>
              <a:rPr lang="en-US" sz="2000" dirty="0" smtClean="0"/>
              <a:t>that with the right kind of training </a:t>
            </a:r>
            <a:r>
              <a:rPr lang="en-US" sz="2000" b="1" dirty="0" smtClean="0">
                <a:solidFill>
                  <a:srgbClr val="E76C08"/>
                </a:solidFill>
              </a:rPr>
              <a:t>any individual</a:t>
            </a:r>
            <a:r>
              <a:rPr lang="en-US" sz="2000" b="1" dirty="0" smtClean="0">
                <a:solidFill>
                  <a:srgbClr val="E97D20"/>
                </a:solidFill>
              </a:rPr>
              <a:t> </a:t>
            </a:r>
            <a:r>
              <a:rPr lang="en-US" sz="2000" dirty="0" smtClean="0"/>
              <a:t>will be able to acquire abilities that were previously viewed as only attainable if you had the right kind of genetic talent.”</a:t>
            </a:r>
          </a:p>
          <a:p>
            <a:endParaRPr lang="en-US" sz="1200" b="1" i="1" dirty="0" smtClean="0">
              <a:cs typeface="Arial" charset="0"/>
            </a:endParaRPr>
          </a:p>
          <a:p>
            <a:r>
              <a:rPr lang="en-US" sz="2000" dirty="0" smtClean="0">
                <a:cs typeface="Arial" charset="0"/>
                <a:sym typeface="Symbol" panose="05050102010706020507" pitchFamily="18" charset="2"/>
              </a:rPr>
              <a:t>     </a:t>
            </a:r>
            <a:r>
              <a:rPr lang="en-US" sz="2000" b="1" dirty="0" smtClean="0">
                <a:sym typeface="Symbol" panose="05050102010706020507" pitchFamily="18" charset="2"/>
              </a:rPr>
              <a:t></a:t>
            </a:r>
            <a:r>
              <a:rPr lang="en-US" sz="2000" b="1" dirty="0" smtClean="0">
                <a:ea typeface="Calibri" panose="020F0502020204030204" pitchFamily="34" charset="0"/>
                <a:cs typeface="Times New Roman" panose="02020603050405020304" pitchFamily="18" charset="0"/>
              </a:rPr>
              <a:t> </a:t>
            </a:r>
            <a:r>
              <a:rPr lang="en-US" sz="2000" b="1" dirty="0" smtClean="0">
                <a:cs typeface="Arial" charset="0"/>
              </a:rPr>
              <a:t>K. Anders Ericsson</a:t>
            </a:r>
          </a:p>
          <a:p>
            <a:r>
              <a:rPr lang="en-US" sz="2000" dirty="0" smtClean="0">
                <a:cs typeface="Arial" charset="0"/>
              </a:rPr>
              <a:t>        </a:t>
            </a:r>
            <a:r>
              <a:rPr lang="en-US" sz="800" dirty="0" smtClean="0">
                <a:cs typeface="Arial" charset="0"/>
              </a:rPr>
              <a:t> </a:t>
            </a:r>
            <a:r>
              <a:rPr lang="en-US" sz="2000" dirty="0" smtClean="0">
                <a:cs typeface="Arial" charset="0"/>
              </a:rPr>
              <a:t>Freakonomics Radio, April 27, 2016</a:t>
            </a:r>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freakonomics_podcast04271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1502" y="5833649"/>
            <a:ext cx="406400" cy="4064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4170"/>
          <a:stretch/>
        </p:blipFill>
        <p:spPr>
          <a:xfrm flipH="1">
            <a:off x="1525282" y="3846255"/>
            <a:ext cx="1834016" cy="2103120"/>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35244" b="33473"/>
          <a:stretch/>
        </p:blipFill>
        <p:spPr>
          <a:xfrm>
            <a:off x="258909" y="1525609"/>
            <a:ext cx="6675291" cy="2088248"/>
          </a:xfrm>
          <a:prstGeom prst="rect">
            <a:avLst/>
          </a:prstGeom>
        </p:spPr>
      </p:pic>
      <p:sp>
        <p:nvSpPr>
          <p:cNvPr id="10" name="TextBox 9"/>
          <p:cNvSpPr txBox="1"/>
          <p:nvPr/>
        </p:nvSpPr>
        <p:spPr>
          <a:xfrm>
            <a:off x="3615560" y="3852040"/>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430266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7" name="TextBox 16"/>
          <p:cNvSpPr txBox="1"/>
          <p:nvPr/>
        </p:nvSpPr>
        <p:spPr>
          <a:xfrm>
            <a:off x="3615560" y="3852040"/>
            <a:ext cx="685800" cy="400110"/>
          </a:xfrm>
          <a:prstGeom prst="rect">
            <a:avLst/>
          </a:prstGeom>
          <a:noFill/>
        </p:spPr>
        <p:txBody>
          <a:bodyPr wrap="square" rtlCol="0">
            <a:spAutoFit/>
          </a:bodyPr>
          <a:lstStyle/>
          <a:p>
            <a:r>
              <a:rPr lang="en-US" sz="2000" dirty="0" smtClean="0"/>
              <a:t>“</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53" y="1447800"/>
            <a:ext cx="3350585" cy="44629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989395"/>
            <a:ext cx="3352800" cy="3352800"/>
          </a:xfrm>
          <a:prstGeom prst="rect">
            <a:avLst/>
          </a:prstGeom>
        </p:spPr>
      </p:pic>
      <p:sp>
        <p:nvSpPr>
          <p:cNvPr id="5" name="TextBox 4"/>
          <p:cNvSpPr txBox="1"/>
          <p:nvPr/>
        </p:nvSpPr>
        <p:spPr>
          <a:xfrm>
            <a:off x="194932" y="6019800"/>
            <a:ext cx="8763000" cy="584775"/>
          </a:xfrm>
          <a:prstGeom prst="rect">
            <a:avLst/>
          </a:prstGeom>
          <a:noFill/>
        </p:spPr>
        <p:txBody>
          <a:bodyPr wrap="square" rtlCol="0">
            <a:spAutoFit/>
          </a:bodyPr>
          <a:lstStyle/>
          <a:p>
            <a:pPr algn="ctr"/>
            <a:r>
              <a:rPr lang="en-US" sz="3200" b="1" dirty="0" smtClean="0"/>
              <a:t>Gladwell’s “</a:t>
            </a:r>
            <a:r>
              <a:rPr lang="en-US" sz="3200" b="1" i="1" dirty="0" smtClean="0"/>
              <a:t>10,000 Hour Rule”</a:t>
            </a:r>
            <a:endParaRPr lang="en-US" sz="3200" b="1" i="1" dirty="0"/>
          </a:p>
        </p:txBody>
      </p:sp>
    </p:spTree>
    <p:extLst>
      <p:ext uri="{BB962C8B-B14F-4D97-AF65-F5344CB8AC3E}">
        <p14:creationId xmlns:p14="http://schemas.microsoft.com/office/powerpoint/2010/main" val="140022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457200" y="1524000"/>
            <a:ext cx="8534400" cy="1200329"/>
          </a:xfrm>
          <a:prstGeom prst="rect">
            <a:avLst/>
          </a:prstGeom>
          <a:noFill/>
        </p:spPr>
        <p:txBody>
          <a:bodyPr wrap="square" rtlCol="0">
            <a:spAutoFit/>
          </a:bodyPr>
          <a:lstStyle/>
          <a:p>
            <a:r>
              <a:rPr lang="en-US" sz="3600" dirty="0" smtClean="0"/>
              <a:t>Other books that have featured findings from Ericsson and colleagues’ research…</a:t>
            </a:r>
            <a:endParaRPr lang="en-US" sz="3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891287"/>
            <a:ext cx="2469161" cy="3711556"/>
          </a:xfrm>
          <a:prstGeom prst="rect">
            <a:avLst/>
          </a:prstGeom>
        </p:spPr>
      </p:pic>
      <p:pic>
        <p:nvPicPr>
          <p:cNvPr id="10" name="Picture 9"/>
          <p:cNvPicPr>
            <a:picLocks noChangeAspect="1"/>
          </p:cNvPicPr>
          <p:nvPr/>
        </p:nvPicPr>
        <p:blipFill>
          <a:blip r:embed="rId4"/>
          <a:stretch>
            <a:fillRect/>
          </a:stretch>
        </p:blipFill>
        <p:spPr>
          <a:xfrm>
            <a:off x="3289449" y="2891287"/>
            <a:ext cx="2457450" cy="3724099"/>
          </a:xfrm>
          <a:prstGeom prst="rect">
            <a:avLst/>
          </a:prstGeom>
          <a:ln>
            <a:solidFill>
              <a:schemeClr val="bg1">
                <a:lumMod val="85000"/>
              </a:schemeClr>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861908"/>
            <a:ext cx="2425373" cy="3740935"/>
          </a:xfrm>
          <a:prstGeom prst="rect">
            <a:avLst/>
          </a:prstGeom>
        </p:spPr>
      </p:pic>
    </p:spTree>
    <p:extLst>
      <p:ext uri="{BB962C8B-B14F-4D97-AF65-F5344CB8AC3E}">
        <p14:creationId xmlns:p14="http://schemas.microsoft.com/office/powerpoint/2010/main" val="370194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4724400" y="3478649"/>
            <a:ext cx="4267200" cy="1323439"/>
          </a:xfrm>
          <a:prstGeom prst="rect">
            <a:avLst/>
          </a:prstGeom>
          <a:noFill/>
        </p:spPr>
        <p:txBody>
          <a:bodyPr wrap="square" rtlCol="0">
            <a:spAutoFit/>
          </a:bodyPr>
          <a:lstStyle/>
          <a:p>
            <a:r>
              <a:rPr lang="en-US" sz="1600" dirty="0" smtClean="0"/>
              <a:t>Ten </a:t>
            </a:r>
            <a:r>
              <a:rPr lang="en-US" sz="1600" dirty="0"/>
              <a:t>thousand hours felt like </a:t>
            </a:r>
            <a:r>
              <a:rPr lang="en-US" sz="1600" dirty="0" smtClean="0"/>
              <a:t>ten </a:t>
            </a:r>
            <a:r>
              <a:rPr lang="en-US" sz="1600" dirty="0"/>
              <a:t>thousand </a:t>
            </a:r>
            <a:r>
              <a:rPr lang="en-US" sz="1600" dirty="0" smtClean="0"/>
              <a:t>hands /</a:t>
            </a:r>
            <a:r>
              <a:rPr lang="en-US" sz="1600" dirty="0"/>
              <a:t/>
            </a:r>
            <a:br>
              <a:rPr lang="en-US" sz="1600" dirty="0"/>
            </a:br>
            <a:r>
              <a:rPr lang="en-US" sz="1600" dirty="0"/>
              <a:t>Ten thousand hands, </a:t>
            </a:r>
            <a:r>
              <a:rPr lang="en-US" sz="1600" dirty="0" smtClean="0"/>
              <a:t>they </a:t>
            </a:r>
            <a:r>
              <a:rPr lang="en-US" sz="1600" dirty="0"/>
              <a:t>carry </a:t>
            </a:r>
            <a:r>
              <a:rPr lang="en-US" sz="1600" dirty="0" smtClean="0"/>
              <a:t>me /</a:t>
            </a:r>
            <a:r>
              <a:rPr lang="en-US" sz="1600" dirty="0"/>
              <a:t/>
            </a:r>
            <a:br>
              <a:rPr lang="en-US" sz="1600" dirty="0"/>
            </a:br>
            <a:r>
              <a:rPr lang="en-US" sz="1600" dirty="0"/>
              <a:t>Ten thousand hours felt like ten thousand </a:t>
            </a:r>
            <a:r>
              <a:rPr lang="en-US" sz="1600" dirty="0" smtClean="0"/>
              <a:t>hands /</a:t>
            </a:r>
            <a:r>
              <a:rPr lang="en-US" sz="1600" dirty="0"/>
              <a:t/>
            </a:r>
            <a:br>
              <a:rPr lang="en-US" sz="1600" dirty="0"/>
            </a:br>
            <a:r>
              <a:rPr lang="en-US" sz="1600" dirty="0"/>
              <a:t>Ten thousand hands, they carry me</a:t>
            </a:r>
            <a:br>
              <a:rPr lang="en-US" sz="1600" dirty="0"/>
            </a:br>
            <a:endParaRPr lang="en-US" sz="1600" dirty="0"/>
          </a:p>
        </p:txBody>
      </p:sp>
      <p:sp>
        <p:nvSpPr>
          <p:cNvPr id="8" name="TextBox 7"/>
          <p:cNvSpPr txBox="1"/>
          <p:nvPr/>
        </p:nvSpPr>
        <p:spPr>
          <a:xfrm>
            <a:off x="447675" y="6227134"/>
            <a:ext cx="4124325" cy="368141"/>
          </a:xfrm>
          <a:prstGeom prst="rect">
            <a:avLst/>
          </a:prstGeom>
          <a:noFill/>
        </p:spPr>
        <p:txBody>
          <a:bodyPr wrap="square" rtlCol="0">
            <a:spAutoFit/>
          </a:bodyPr>
          <a:lstStyle/>
          <a:p>
            <a:pPr algn="ctr"/>
            <a:r>
              <a:rPr lang="en-US" i="1" dirty="0" smtClean="0"/>
              <a:t>Macklemore (right) and Ryan Lewis</a:t>
            </a:r>
            <a:endParaRPr lang="en-US"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1597425"/>
            <a:ext cx="4124325" cy="4619625"/>
          </a:xfrm>
          <a:prstGeom prst="rect">
            <a:avLst/>
          </a:prstGeom>
        </p:spPr>
      </p:pic>
    </p:spTree>
    <p:extLst>
      <p:ext uri="{BB962C8B-B14F-4D97-AF65-F5344CB8AC3E}">
        <p14:creationId xmlns:p14="http://schemas.microsoft.com/office/powerpoint/2010/main" val="414203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87" y="1752600"/>
            <a:ext cx="7362825" cy="4419600"/>
          </a:xfrm>
          <a:prstGeom prst="rect">
            <a:avLst/>
          </a:prstGeom>
        </p:spPr>
      </p:pic>
    </p:spTree>
    <p:extLst>
      <p:ext uri="{BB962C8B-B14F-4D97-AF65-F5344CB8AC3E}">
        <p14:creationId xmlns:p14="http://schemas.microsoft.com/office/powerpoint/2010/main" val="2768157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69" y="2438400"/>
            <a:ext cx="8279564" cy="2585064"/>
          </a:xfrm>
          <a:prstGeom prst="rect">
            <a:avLst/>
          </a:prstGeom>
        </p:spPr>
      </p:pic>
    </p:spTree>
    <p:extLst>
      <p:ext uri="{BB962C8B-B14F-4D97-AF65-F5344CB8AC3E}">
        <p14:creationId xmlns:p14="http://schemas.microsoft.com/office/powerpoint/2010/main" val="3973136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COMPLEX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9457" name="Picture 1"/>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85800" y="2461752"/>
            <a:ext cx="8153400" cy="3402600"/>
          </a:xfrm>
          <a:prstGeom prst="rect">
            <a:avLst/>
          </a:prstGeom>
          <a:noFill/>
          <a:ln w="9525">
            <a:noFill/>
            <a:miter lim="800000"/>
            <a:headEnd/>
            <a:tailEnd/>
          </a:ln>
        </p:spPr>
      </p:pic>
    </p:spTree>
    <p:extLst>
      <p:ext uri="{BB962C8B-B14F-4D97-AF65-F5344CB8AC3E}">
        <p14:creationId xmlns:p14="http://schemas.microsoft.com/office/powerpoint/2010/main" val="3976448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IN POPULAR CULTURE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466" y="1828800"/>
            <a:ext cx="6662668" cy="3752850"/>
          </a:xfrm>
          <a:prstGeom prst="rect">
            <a:avLst/>
          </a:prstGeom>
        </p:spPr>
      </p:pic>
      <p:sp>
        <p:nvSpPr>
          <p:cNvPr id="2" name="TextBox 1"/>
          <p:cNvSpPr txBox="1"/>
          <p:nvPr/>
        </p:nvSpPr>
        <p:spPr>
          <a:xfrm>
            <a:off x="533400" y="5791200"/>
            <a:ext cx="8077200" cy="923330"/>
          </a:xfrm>
          <a:prstGeom prst="rect">
            <a:avLst/>
          </a:prstGeom>
          <a:noFill/>
        </p:spPr>
        <p:txBody>
          <a:bodyPr wrap="square" rtlCol="0">
            <a:spAutoFit/>
          </a:bodyPr>
          <a:lstStyle/>
          <a:p>
            <a:pPr algn="ctr"/>
            <a:r>
              <a:rPr lang="en-US" b="1" i="1" dirty="0" smtClean="0"/>
              <a:t>Dan McLaughlin – “The Dan Plan”</a:t>
            </a:r>
          </a:p>
          <a:p>
            <a:pPr algn="ctr"/>
            <a:r>
              <a:rPr lang="en-US" i="1" dirty="0" smtClean="0"/>
              <a:t>After reading Outliers and The Talent Code, quit day job with goal of making it to PGA Tour through deliberate practice. Consulted with </a:t>
            </a:r>
            <a:r>
              <a:rPr lang="en-US" i="1" dirty="0" smtClean="0"/>
              <a:t>Anders Ericsson </a:t>
            </a:r>
            <a:r>
              <a:rPr lang="en-US" i="1" dirty="0" smtClean="0"/>
              <a:t>on plan.</a:t>
            </a:r>
            <a:endParaRPr lang="en-US" i="1" dirty="0"/>
          </a:p>
        </p:txBody>
      </p:sp>
    </p:spTree>
    <p:extLst>
      <p:ext uri="{BB962C8B-B14F-4D97-AF65-F5344CB8AC3E}">
        <p14:creationId xmlns:p14="http://schemas.microsoft.com/office/powerpoint/2010/main" val="342765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CONTROVERSIAL FROM START</a:t>
            </a:r>
            <a:endParaRPr kumimoji="0" lang="en-US" sz="4000" b="1"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402" t="6831" r="21893" b="38932"/>
          <a:stretch/>
        </p:blipFill>
        <p:spPr>
          <a:xfrm>
            <a:off x="2804160" y="3810000"/>
            <a:ext cx="1920240" cy="2194560"/>
          </a:xfrm>
          <a:prstGeom prst="rect">
            <a:avLst/>
          </a:prstGeom>
        </p:spPr>
      </p:pic>
      <p:pic>
        <p:nvPicPr>
          <p:cNvPr id="12" name="Picture 2" descr="http://www.newswise.com/images/uploads/2010/04/13/Ericsso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PaintBrush/>
                    </a14:imgEffect>
                  </a14:imgLayer>
                </a14:imgProps>
              </a:ext>
            </a:extLst>
          </a:blip>
          <a:srcRect l="44411" t="3017" r="18099" b="32327"/>
          <a:stretch/>
        </p:blipFill>
        <p:spPr bwMode="auto">
          <a:xfrm>
            <a:off x="6309360" y="3733800"/>
            <a:ext cx="1920240" cy="2207763"/>
          </a:xfrm>
          <a:prstGeom prst="rect">
            <a:avLst/>
          </a:prstGeom>
          <a:noFill/>
          <a:ln w="9525">
            <a:noFill/>
            <a:miter lim="800000"/>
            <a:headEnd/>
            <a:tailEnd/>
          </a:ln>
        </p:spPr>
      </p:pic>
      <p:sp>
        <p:nvSpPr>
          <p:cNvPr id="6" name="Rounded Rectangular Callout 5"/>
          <p:cNvSpPr/>
          <p:nvPr/>
        </p:nvSpPr>
        <p:spPr>
          <a:xfrm>
            <a:off x="533400" y="1646878"/>
            <a:ext cx="2286000" cy="1858322"/>
          </a:xfrm>
          <a:prstGeom prst="wedgeRoundRectCallout">
            <a:avLst>
              <a:gd name="adj1" fmla="val 76812"/>
              <a:gd name="adj2" fmla="val 130207"/>
              <a:gd name="adj3" fmla="val 16667"/>
            </a:avLst>
          </a:prstGeom>
          <a:solidFill>
            <a:srgbClr val="EAEAEA"/>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err="1" smtClean="0">
                <a:solidFill>
                  <a:schemeClr val="tx1"/>
                </a:solidFill>
              </a:rPr>
              <a:t>Detterman</a:t>
            </a:r>
            <a:r>
              <a:rPr lang="en-US" sz="1400" b="1" dirty="0" smtClean="0">
                <a:solidFill>
                  <a:schemeClr val="tx1"/>
                </a:solidFill>
              </a:rPr>
              <a:t>: </a:t>
            </a:r>
            <a:r>
              <a:rPr lang="en-US" sz="1400" dirty="0" smtClean="0">
                <a:solidFill>
                  <a:schemeClr val="tx1"/>
                </a:solidFill>
              </a:rPr>
              <a:t>Are </a:t>
            </a:r>
            <a:r>
              <a:rPr lang="en-US" sz="1400" dirty="0">
                <a:solidFill>
                  <a:schemeClr val="tx1"/>
                </a:solidFill>
              </a:rPr>
              <a:t>you saying that with the prescribed amount of practice I or anyone else can become as expert as the people you are studying?</a:t>
            </a:r>
          </a:p>
        </p:txBody>
      </p:sp>
      <p:sp>
        <p:nvSpPr>
          <p:cNvPr id="16" name="Rounded Rectangular Callout 15"/>
          <p:cNvSpPr/>
          <p:nvPr/>
        </p:nvSpPr>
        <p:spPr>
          <a:xfrm>
            <a:off x="3962400" y="1981200"/>
            <a:ext cx="2346960" cy="1219200"/>
          </a:xfrm>
          <a:prstGeom prst="wedgeRoundRectCallout">
            <a:avLst>
              <a:gd name="adj1" fmla="val 81788"/>
              <a:gd name="adj2" fmla="val 199727"/>
              <a:gd name="adj3" fmla="val 16667"/>
            </a:avLst>
          </a:prstGeom>
          <a:solidFill>
            <a:srgbClr val="EAEAEA"/>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Ericsson: </a:t>
            </a:r>
            <a:r>
              <a:rPr lang="en-US" sz="1400" dirty="0" smtClean="0">
                <a:solidFill>
                  <a:schemeClr val="tx1"/>
                </a:solidFill>
              </a:rPr>
              <a:t>Yes</a:t>
            </a:r>
            <a:r>
              <a:rPr lang="en-US" sz="1400" dirty="0">
                <a:solidFill>
                  <a:schemeClr val="tx1"/>
                </a:solidFill>
              </a:rPr>
              <a:t>, if you have the prerequisite motivation, and are willing to invest the </a:t>
            </a:r>
            <a:r>
              <a:rPr lang="en-US" sz="1400" dirty="0" smtClean="0">
                <a:solidFill>
                  <a:schemeClr val="tx1"/>
                </a:solidFill>
              </a:rPr>
              <a:t>energy. </a:t>
            </a:r>
            <a:endParaRPr lang="en-US" sz="1600" dirty="0">
              <a:solidFill>
                <a:schemeClr val="tx1"/>
              </a:solidFill>
            </a:endParaRPr>
          </a:p>
        </p:txBody>
      </p:sp>
      <p:sp>
        <p:nvSpPr>
          <p:cNvPr id="8" name="TextBox 7"/>
          <p:cNvSpPr txBox="1"/>
          <p:nvPr/>
        </p:nvSpPr>
        <p:spPr>
          <a:xfrm>
            <a:off x="76200" y="6248400"/>
            <a:ext cx="8915400" cy="369332"/>
          </a:xfrm>
          <a:prstGeom prst="rect">
            <a:avLst/>
          </a:prstGeom>
          <a:noFill/>
        </p:spPr>
        <p:txBody>
          <a:bodyPr wrap="square" rtlCol="0">
            <a:spAutoFit/>
          </a:bodyPr>
          <a:lstStyle/>
          <a:p>
            <a:pPr algn="ctr"/>
            <a:r>
              <a:rPr lang="en-US" dirty="0" smtClean="0"/>
              <a:t>From </a:t>
            </a:r>
            <a:r>
              <a:rPr lang="en-US" i="1" dirty="0" smtClean="0"/>
              <a:t>Can we create gifted people,</a:t>
            </a:r>
            <a:r>
              <a:rPr lang="en-US" dirty="0" smtClean="0"/>
              <a:t> CIBA Foundation symposium, 1993</a:t>
            </a:r>
            <a:endParaRPr lang="en-US" dirty="0"/>
          </a:p>
        </p:txBody>
      </p:sp>
    </p:spTree>
    <p:extLst>
      <p:ext uri="{BB962C8B-B14F-4D97-AF65-F5344CB8AC3E}">
        <p14:creationId xmlns:p14="http://schemas.microsoft.com/office/powerpoint/2010/main" val="2245859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057400" y="1676400"/>
            <a:ext cx="5029200" cy="3536340"/>
          </a:xfrm>
          <a:prstGeom prst="rect">
            <a:avLst/>
          </a:prstGeom>
        </p:spPr>
      </p:pic>
      <p:sp>
        <p:nvSpPr>
          <p:cNvPr id="12" name="TextBox 11"/>
          <p:cNvSpPr txBox="1"/>
          <p:nvPr/>
        </p:nvSpPr>
        <p:spPr>
          <a:xfrm>
            <a:off x="952500" y="5410200"/>
            <a:ext cx="7048500" cy="1323439"/>
          </a:xfrm>
          <a:prstGeom prst="rect">
            <a:avLst/>
          </a:prstGeom>
          <a:noFill/>
        </p:spPr>
        <p:txBody>
          <a:bodyPr wrap="square" rtlCol="0">
            <a:spAutoFit/>
          </a:bodyPr>
          <a:lstStyle/>
          <a:p>
            <a:r>
              <a:rPr lang="en-US" dirty="0" smtClean="0"/>
              <a:t>[This] evidence…although clearly demonstrating the role of motivation, commitment, and hard work, fails to rule out the possibility that innate talent plays a necessary role in high achievement.” </a:t>
            </a:r>
            <a:endParaRPr lang="en-US" sz="800" dirty="0" smtClean="0"/>
          </a:p>
          <a:p>
            <a:endParaRPr lang="en-US" sz="800" dirty="0" smtClean="0"/>
          </a:p>
          <a:p>
            <a:r>
              <a:rPr lang="en-US" b="1" dirty="0"/>
              <a:t> </a:t>
            </a:r>
            <a:r>
              <a:rPr lang="en-US" b="1" dirty="0" smtClean="0"/>
              <a:t>    - Ellen Winner (1996)</a:t>
            </a:r>
            <a:endParaRPr lang="en-US" b="1" dirty="0"/>
          </a:p>
        </p:txBody>
      </p:sp>
      <p:sp>
        <p:nvSpPr>
          <p:cNvPr id="6" name="TextBox 5"/>
          <p:cNvSpPr txBox="1"/>
          <p:nvPr/>
        </p:nvSpPr>
        <p:spPr>
          <a:xfrm>
            <a:off x="861235" y="5410200"/>
            <a:ext cx="7048500" cy="369332"/>
          </a:xfrm>
          <a:prstGeom prst="rect">
            <a:avLst/>
          </a:prstGeom>
          <a:noFill/>
        </p:spPr>
        <p:txBody>
          <a:bodyPr wrap="square" rtlCol="0">
            <a:spAutoFit/>
          </a:bodyPr>
          <a:lstStyle/>
          <a:p>
            <a:r>
              <a:rPr lang="en-US" dirty="0" smtClean="0"/>
              <a:t>“</a:t>
            </a:r>
            <a:endParaRPr lang="en-US" b="1" dirty="0"/>
          </a:p>
        </p:txBody>
      </p:sp>
      <p:sp>
        <p:nvSpPr>
          <p:cNvPr id="7"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CONTROVERSIAL FROM START</a:t>
            </a:r>
            <a:endParaRPr kumimoji="0" lang="en-US" sz="4000" b="1" u="none" strike="noStrike" kern="1200" cap="none" spc="0" normalizeH="0" baseline="0" noProof="0" dirty="0">
              <a:ln>
                <a:noFill/>
              </a:ln>
              <a:solidFill>
                <a:srgbClr val="646464"/>
              </a:solidFill>
              <a:effectLst/>
              <a:uLnTx/>
              <a:uFillTx/>
              <a:latin typeface="+mj-lt"/>
              <a:ea typeface="+mj-ea"/>
              <a:cs typeface="+mj-cs"/>
            </a:endParaRPr>
          </a:p>
        </p:txBody>
      </p:sp>
    </p:spTree>
    <p:extLst>
      <p:ext uri="{BB962C8B-B14F-4D97-AF65-F5344CB8AC3E}">
        <p14:creationId xmlns:p14="http://schemas.microsoft.com/office/powerpoint/2010/main" val="80824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2272570"/>
            <a:ext cx="4572000" cy="2159566"/>
          </a:xfrm>
          <a:prstGeom prst="rect">
            <a:avLst/>
          </a:prstGeom>
        </p:spPr>
        <p:txBody>
          <a:bodyPr>
            <a:spAutoFit/>
          </a:bodyPr>
          <a:lstStyle/>
          <a:p>
            <a:pPr>
              <a:lnSpc>
                <a:spcPts val="2600"/>
              </a:lnSpc>
            </a:pPr>
            <a:r>
              <a:rPr lang="en-US" dirty="0" smtClean="0"/>
              <a:t>[I]t </a:t>
            </a:r>
            <a:r>
              <a:rPr lang="en-US" dirty="0"/>
              <a:t>requires a blindness to ordinary experience—as well as to decades of psychological </a:t>
            </a:r>
            <a:r>
              <a:rPr lang="en-US" dirty="0" smtClean="0"/>
              <a:t>theorizing…to </a:t>
            </a:r>
            <a:r>
              <a:rPr lang="en-US" dirty="0"/>
              <a:t>deny that a major variable operating on most individuals is their own success at a particular pursuit</a:t>
            </a:r>
            <a:r>
              <a:rPr lang="en-US" dirty="0" smtClean="0"/>
              <a:t>.”</a:t>
            </a:r>
            <a:endParaRPr lang="en-US" sz="800" dirty="0" smtClean="0"/>
          </a:p>
          <a:p>
            <a:endParaRPr lang="en-US" sz="800" dirty="0"/>
          </a:p>
          <a:p>
            <a:r>
              <a:rPr lang="en-US" dirty="0" smtClean="0"/>
              <a:t>     </a:t>
            </a:r>
            <a:r>
              <a:rPr lang="en-US" b="1" dirty="0" smtClean="0"/>
              <a:t>- Howard Gardner (1995)</a:t>
            </a:r>
            <a:endParaRPr lang="en-US" b="1" dirty="0"/>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97425"/>
            <a:ext cx="3271389" cy="4911880"/>
          </a:xfrm>
          <a:prstGeom prst="rect">
            <a:avLst/>
          </a:prstGeom>
        </p:spPr>
      </p:pic>
      <p:sp>
        <p:nvSpPr>
          <p:cNvPr id="7" name="Rectangle 6"/>
          <p:cNvSpPr/>
          <p:nvPr/>
        </p:nvSpPr>
        <p:spPr>
          <a:xfrm>
            <a:off x="4180367" y="2264734"/>
            <a:ext cx="4572000" cy="403316"/>
          </a:xfrm>
          <a:prstGeom prst="rect">
            <a:avLst/>
          </a:prstGeom>
        </p:spPr>
        <p:txBody>
          <a:bodyPr>
            <a:spAutoFit/>
          </a:bodyPr>
          <a:lstStyle/>
          <a:p>
            <a:pPr>
              <a:lnSpc>
                <a:spcPts val="2600"/>
              </a:lnSpc>
            </a:pPr>
            <a:r>
              <a:rPr lang="en-US" dirty="0" smtClean="0"/>
              <a:t>“</a:t>
            </a:r>
            <a:endParaRPr lang="en-US" sz="800" dirty="0" smtClean="0"/>
          </a:p>
        </p:txBody>
      </p:sp>
      <p:sp>
        <p:nvSpPr>
          <p:cNvPr id="8"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CONTROVERSIAL FROM START</a:t>
            </a:r>
            <a:endParaRPr kumimoji="0" lang="en-US" sz="4000" b="1" u="none" strike="noStrike" kern="1200" cap="none" spc="0" normalizeH="0" baseline="0" noProof="0" dirty="0">
              <a:ln>
                <a:noFill/>
              </a:ln>
              <a:solidFill>
                <a:srgbClr val="646464"/>
              </a:solidFill>
              <a:effectLst/>
              <a:uLnTx/>
              <a:uFillTx/>
              <a:latin typeface="+mj-lt"/>
              <a:ea typeface="+mj-ea"/>
              <a:cs typeface="+mj-cs"/>
            </a:endParaRPr>
          </a:p>
        </p:txBody>
      </p:sp>
    </p:spTree>
    <p:extLst>
      <p:ext uri="{BB962C8B-B14F-4D97-AF65-F5344CB8AC3E}">
        <p14:creationId xmlns:p14="http://schemas.microsoft.com/office/powerpoint/2010/main" val="3807661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95800" y="2879229"/>
            <a:ext cx="3924300" cy="2123658"/>
          </a:xfrm>
          <a:prstGeom prst="rect">
            <a:avLst/>
          </a:prstGeom>
        </p:spPr>
        <p:txBody>
          <a:bodyPr wrap="square">
            <a:spAutoFit/>
          </a:bodyPr>
          <a:lstStyle/>
          <a:p>
            <a:r>
              <a:rPr lang="en-US" dirty="0" smtClean="0">
                <a:latin typeface="+mj-lt"/>
              </a:rPr>
              <a:t>Ericsson's </a:t>
            </a:r>
            <a:r>
              <a:rPr lang="en-US" dirty="0">
                <a:latin typeface="+mj-lt"/>
              </a:rPr>
              <a:t>claims should be taken </a:t>
            </a:r>
            <a:r>
              <a:rPr lang="en-US" dirty="0" smtClean="0">
                <a:latin typeface="+mj-lt"/>
              </a:rPr>
              <a:t>with great </a:t>
            </a:r>
            <a:r>
              <a:rPr lang="en-US" dirty="0">
                <a:latin typeface="+mj-lt"/>
              </a:rPr>
              <a:t>reluctance, because they may </a:t>
            </a:r>
            <a:r>
              <a:rPr lang="en-US" dirty="0" smtClean="0">
                <a:latin typeface="+mj-lt"/>
              </a:rPr>
              <a:t>have highly disappointing results </a:t>
            </a:r>
            <a:r>
              <a:rPr lang="en-US" dirty="0">
                <a:latin typeface="+mj-lt"/>
              </a:rPr>
              <a:t>for parents </a:t>
            </a:r>
            <a:r>
              <a:rPr lang="en-US" dirty="0" smtClean="0">
                <a:latin typeface="+mj-lt"/>
              </a:rPr>
              <a:t>and others </a:t>
            </a:r>
            <a:r>
              <a:rPr lang="en-US" dirty="0">
                <a:latin typeface="+mj-lt"/>
              </a:rPr>
              <a:t>who have </a:t>
            </a:r>
            <a:r>
              <a:rPr lang="en-US" dirty="0" smtClean="0">
                <a:latin typeface="+mj-lt"/>
              </a:rPr>
              <a:t>great hopes</a:t>
            </a:r>
            <a:r>
              <a:rPr lang="en-US" dirty="0">
                <a:latin typeface="+mj-lt"/>
              </a:rPr>
              <a:t>, but </a:t>
            </a:r>
            <a:r>
              <a:rPr lang="en-US" dirty="0" smtClean="0">
                <a:latin typeface="+mj-lt"/>
              </a:rPr>
              <a:t>no data </a:t>
            </a:r>
            <a:r>
              <a:rPr lang="en-US" dirty="0">
                <a:latin typeface="+mj-lt"/>
              </a:rPr>
              <a:t>on which to base such hopes</a:t>
            </a:r>
            <a:r>
              <a:rPr lang="en-US" dirty="0" smtClean="0">
                <a:latin typeface="+mj-lt"/>
              </a:rPr>
              <a:t>.”</a:t>
            </a:r>
          </a:p>
          <a:p>
            <a:endParaRPr lang="en-US" sz="800" dirty="0" smtClean="0">
              <a:latin typeface="AdvTT5235d5a9"/>
            </a:endParaRPr>
          </a:p>
          <a:p>
            <a:r>
              <a:rPr lang="en-US" sz="1600" b="1" dirty="0">
                <a:latin typeface="AdvTT5235d5a9"/>
              </a:rPr>
              <a:t> </a:t>
            </a:r>
            <a:r>
              <a:rPr lang="en-US" sz="1600" b="1" dirty="0" smtClean="0">
                <a:latin typeface="AdvTT5235d5a9"/>
              </a:rPr>
              <a:t>    - Philip Ackerman (2014)</a:t>
            </a:r>
            <a:endParaRPr lang="en-US" sz="16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058031"/>
            <a:ext cx="3357399" cy="3837027"/>
          </a:xfrm>
          <a:prstGeom prst="rect">
            <a:avLst/>
          </a:prstGeom>
        </p:spPr>
      </p:pic>
      <p:sp>
        <p:nvSpPr>
          <p:cNvPr id="7" name="TextBox 6"/>
          <p:cNvSpPr txBox="1"/>
          <p:nvPr/>
        </p:nvSpPr>
        <p:spPr>
          <a:xfrm>
            <a:off x="4398334" y="2883135"/>
            <a:ext cx="685800" cy="369332"/>
          </a:xfrm>
          <a:prstGeom prst="rect">
            <a:avLst/>
          </a:prstGeom>
          <a:noFill/>
        </p:spPr>
        <p:txBody>
          <a:bodyPr wrap="square" rtlCol="0">
            <a:spAutoFit/>
          </a:bodyPr>
          <a:lstStyle/>
          <a:p>
            <a:r>
              <a:rPr lang="en-US" dirty="0" smtClean="0"/>
              <a:t>“</a:t>
            </a:r>
            <a:endParaRPr lang="en-US" dirty="0"/>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CONTROVERSIAL FROM START</a:t>
            </a:r>
            <a:endParaRPr kumimoji="0" lang="en-US" sz="4000" b="1" u="none" strike="noStrike" kern="1200" cap="none" spc="0" normalizeH="0" baseline="0" noProof="0" dirty="0">
              <a:ln>
                <a:noFill/>
              </a:ln>
              <a:solidFill>
                <a:srgbClr val="646464"/>
              </a:solidFill>
              <a:effectLst/>
              <a:uLnTx/>
              <a:uFillTx/>
              <a:latin typeface="+mj-lt"/>
              <a:ea typeface="+mj-ea"/>
              <a:cs typeface="+mj-cs"/>
            </a:endParaRPr>
          </a:p>
        </p:txBody>
      </p:sp>
    </p:spTree>
    <p:extLst>
      <p:ext uri="{BB962C8B-B14F-4D97-AF65-F5344CB8AC3E}">
        <p14:creationId xmlns:p14="http://schemas.microsoft.com/office/powerpoint/2010/main" val="133462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76400"/>
            <a:ext cx="3236229" cy="4518170"/>
          </a:xfrm>
          <a:prstGeom prst="rect">
            <a:avLst/>
          </a:prstGeom>
        </p:spPr>
      </p:pic>
      <p:sp>
        <p:nvSpPr>
          <p:cNvPr id="2" name="TextBox 1"/>
          <p:cNvSpPr txBox="1"/>
          <p:nvPr/>
        </p:nvSpPr>
        <p:spPr>
          <a:xfrm>
            <a:off x="5029200" y="2819400"/>
            <a:ext cx="3581400" cy="2862322"/>
          </a:xfrm>
          <a:prstGeom prst="rect">
            <a:avLst/>
          </a:prstGeom>
          <a:noFill/>
        </p:spPr>
        <p:txBody>
          <a:bodyPr wrap="square" rtlCol="0">
            <a:spAutoFit/>
          </a:bodyPr>
          <a:lstStyle/>
          <a:p>
            <a:r>
              <a:rPr lang="en-US" sz="3600" dirty="0" smtClean="0"/>
              <a:t>Training is necessary to acquire expertise</a:t>
            </a:r>
          </a:p>
          <a:p>
            <a:endParaRPr lang="en-US" sz="3600" dirty="0"/>
          </a:p>
          <a:p>
            <a:r>
              <a:rPr lang="en-US" sz="3600" i="1" dirty="0" smtClean="0">
                <a:solidFill>
                  <a:schemeClr val="tx2"/>
                </a:solidFill>
              </a:rPr>
              <a:t>Which is to say…</a:t>
            </a:r>
            <a:endParaRPr lang="en-US" sz="3600" i="1" dirty="0">
              <a:solidFill>
                <a:schemeClr val="tx2"/>
              </a:solidFill>
            </a:endParaRPr>
          </a:p>
        </p:txBody>
      </p:sp>
    </p:spTree>
    <p:extLst>
      <p:ext uri="{BB962C8B-B14F-4D97-AF65-F5344CB8AC3E}">
        <p14:creationId xmlns:p14="http://schemas.microsoft.com/office/powerpoint/2010/main" val="2248627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0" y="5923002"/>
            <a:ext cx="9144000" cy="553998"/>
          </a:xfrm>
          <a:prstGeom prst="rect">
            <a:avLst/>
          </a:prstGeom>
          <a:noFill/>
        </p:spPr>
        <p:txBody>
          <a:bodyPr wrap="square" rtlCol="0">
            <a:spAutoFit/>
          </a:bodyPr>
          <a:lstStyle/>
          <a:p>
            <a:pPr algn="ctr"/>
            <a:r>
              <a:rPr lang="en-US" sz="3000" dirty="0" smtClean="0"/>
              <a:t>Experts aren’t </a:t>
            </a:r>
            <a:r>
              <a:rPr lang="en-US" sz="3000" i="1" dirty="0" smtClean="0">
                <a:solidFill>
                  <a:srgbClr val="0070C0"/>
                </a:solidFill>
              </a:rPr>
              <a:t>literally</a:t>
            </a:r>
            <a:r>
              <a:rPr lang="en-US" sz="3000" dirty="0" smtClean="0">
                <a:solidFill>
                  <a:srgbClr val="0070C0"/>
                </a:solidFill>
              </a:rPr>
              <a:t> </a:t>
            </a:r>
            <a:r>
              <a:rPr lang="en-US" sz="3000" dirty="0" smtClean="0"/>
              <a:t>born.</a:t>
            </a:r>
            <a:endParaRPr lang="en-US" sz="3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299" y="1524000"/>
            <a:ext cx="5715000" cy="3217986"/>
          </a:xfrm>
          <a:prstGeom prst="rect">
            <a:avLst/>
          </a:prstGeom>
        </p:spPr>
      </p:pic>
      <p:sp>
        <p:nvSpPr>
          <p:cNvPr id="4" name="TextBox 3"/>
          <p:cNvSpPr txBox="1"/>
          <p:nvPr/>
        </p:nvSpPr>
        <p:spPr>
          <a:xfrm>
            <a:off x="1708299" y="4887433"/>
            <a:ext cx="5715000" cy="923330"/>
          </a:xfrm>
          <a:prstGeom prst="rect">
            <a:avLst/>
          </a:prstGeom>
          <a:noFill/>
        </p:spPr>
        <p:txBody>
          <a:bodyPr wrap="square" rtlCol="0">
            <a:spAutoFit/>
          </a:bodyPr>
          <a:lstStyle/>
          <a:p>
            <a:r>
              <a:rPr lang="en-US" b="1" dirty="0" smtClean="0"/>
              <a:t>North Korean government report:</a:t>
            </a:r>
            <a:r>
              <a:rPr lang="en-US" dirty="0" smtClean="0"/>
              <a:t> Kim </a:t>
            </a:r>
            <a:r>
              <a:rPr lang="en-US" dirty="0" err="1" smtClean="0"/>
              <a:t>Jong-il</a:t>
            </a:r>
            <a:r>
              <a:rPr lang="en-US" dirty="0"/>
              <a:t> </a:t>
            </a:r>
            <a:r>
              <a:rPr lang="en-US" dirty="0" smtClean="0"/>
              <a:t>shot world-record demolishing 38-under par his first time playing golf, with 5 holes-in-one (11 by some reports).</a:t>
            </a:r>
            <a:endParaRPr lang="en-US" dirty="0"/>
          </a:p>
        </p:txBody>
      </p:sp>
    </p:spTree>
    <p:extLst>
      <p:ext uri="{BB962C8B-B14F-4D97-AF65-F5344CB8AC3E}">
        <p14:creationId xmlns:p14="http://schemas.microsoft.com/office/powerpoint/2010/main" val="186604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0" y="5923002"/>
            <a:ext cx="9144000" cy="553998"/>
          </a:xfrm>
          <a:prstGeom prst="rect">
            <a:avLst/>
          </a:prstGeom>
          <a:noFill/>
        </p:spPr>
        <p:txBody>
          <a:bodyPr wrap="square" rtlCol="0">
            <a:spAutoFit/>
          </a:bodyPr>
          <a:lstStyle/>
          <a:p>
            <a:pPr algn="ctr"/>
            <a:r>
              <a:rPr lang="en-US" sz="3000" dirty="0" smtClean="0"/>
              <a:t>Experts aren’t </a:t>
            </a:r>
            <a:r>
              <a:rPr lang="en-US" sz="3000" i="1" dirty="0" smtClean="0">
                <a:solidFill>
                  <a:srgbClr val="0070C0"/>
                </a:solidFill>
              </a:rPr>
              <a:t>literally</a:t>
            </a:r>
            <a:r>
              <a:rPr lang="en-US" sz="3000" dirty="0" smtClean="0">
                <a:solidFill>
                  <a:srgbClr val="0070C0"/>
                </a:solidFill>
              </a:rPr>
              <a:t> </a:t>
            </a:r>
            <a:r>
              <a:rPr lang="en-US" sz="3000" dirty="0" smtClean="0"/>
              <a:t>born.</a:t>
            </a:r>
            <a:endParaRPr lang="en-US" sz="3000" dirty="0"/>
          </a:p>
        </p:txBody>
      </p:sp>
      <p:sp>
        <p:nvSpPr>
          <p:cNvPr id="4" name="TextBox 3"/>
          <p:cNvSpPr txBox="1"/>
          <p:nvPr/>
        </p:nvSpPr>
        <p:spPr>
          <a:xfrm>
            <a:off x="1600200" y="5192233"/>
            <a:ext cx="5943600" cy="646331"/>
          </a:xfrm>
          <a:prstGeom prst="rect">
            <a:avLst/>
          </a:prstGeom>
          <a:noFill/>
        </p:spPr>
        <p:txBody>
          <a:bodyPr wrap="square" rtlCol="0">
            <a:spAutoFit/>
          </a:bodyPr>
          <a:lstStyle/>
          <a:p>
            <a:r>
              <a:rPr lang="en-US" dirty="0" smtClean="0"/>
              <a:t>“I know more about ISIS than the generals. Believe me.”        </a:t>
            </a:r>
          </a:p>
          <a:p>
            <a:r>
              <a:rPr lang="en-US" dirty="0" smtClean="0"/>
              <a:t>     </a:t>
            </a:r>
            <a:r>
              <a:rPr lang="en-US" i="1" dirty="0" smtClean="0"/>
              <a:t>- Donald J. Trump, Former Reality TV Star &amp; U.S. President</a:t>
            </a:r>
            <a:endParaRPr lang="en-US" i="1" dirty="0"/>
          </a:p>
        </p:txBody>
      </p:sp>
      <p:pic>
        <p:nvPicPr>
          <p:cNvPr id="10" name="Picture 9"/>
          <p:cNvPicPr>
            <a:picLocks noChangeAspect="1"/>
          </p:cNvPicPr>
          <p:nvPr/>
        </p:nvPicPr>
        <p:blipFill>
          <a:blip r:embed="rId3"/>
          <a:stretch>
            <a:fillRect/>
          </a:stretch>
        </p:blipFill>
        <p:spPr>
          <a:xfrm>
            <a:off x="1708298" y="1600200"/>
            <a:ext cx="5715001" cy="3532139"/>
          </a:xfrm>
          <a:prstGeom prst="rect">
            <a:avLst/>
          </a:prstGeom>
        </p:spPr>
      </p:pic>
    </p:spTree>
    <p:extLst>
      <p:ext uri="{BB962C8B-B14F-4D97-AF65-F5344CB8AC3E}">
        <p14:creationId xmlns:p14="http://schemas.microsoft.com/office/powerpoint/2010/main" val="2121556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0" y="5923002"/>
            <a:ext cx="9144000" cy="553998"/>
          </a:xfrm>
          <a:prstGeom prst="rect">
            <a:avLst/>
          </a:prstGeom>
          <a:noFill/>
        </p:spPr>
        <p:txBody>
          <a:bodyPr wrap="square" rtlCol="0">
            <a:spAutoFit/>
          </a:bodyPr>
          <a:lstStyle/>
          <a:p>
            <a:pPr algn="ctr"/>
            <a:r>
              <a:rPr lang="en-US" sz="3000" dirty="0" smtClean="0"/>
              <a:t>Experts aren’t </a:t>
            </a:r>
            <a:r>
              <a:rPr lang="en-US" sz="3000" i="1" dirty="0" smtClean="0">
                <a:solidFill>
                  <a:srgbClr val="0070C0"/>
                </a:solidFill>
              </a:rPr>
              <a:t>literally</a:t>
            </a:r>
            <a:r>
              <a:rPr lang="en-US" sz="3000" dirty="0" smtClean="0">
                <a:solidFill>
                  <a:srgbClr val="0070C0"/>
                </a:solidFill>
              </a:rPr>
              <a:t> </a:t>
            </a:r>
            <a:r>
              <a:rPr lang="en-US" sz="3000" dirty="0" smtClean="0"/>
              <a:t>born.</a:t>
            </a:r>
            <a:endParaRPr lang="en-US" sz="3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474" y="1653963"/>
            <a:ext cx="5841794" cy="3888039"/>
          </a:xfrm>
          <a:prstGeom prst="rect">
            <a:avLst/>
          </a:prstGeom>
        </p:spPr>
      </p:pic>
    </p:spTree>
    <p:extLst>
      <p:ext uri="{BB962C8B-B14F-4D97-AF65-F5344CB8AC3E}">
        <p14:creationId xmlns:p14="http://schemas.microsoft.com/office/powerpoint/2010/main" val="1923681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0" y="5923002"/>
            <a:ext cx="9144000" cy="553998"/>
          </a:xfrm>
          <a:prstGeom prst="rect">
            <a:avLst/>
          </a:prstGeom>
          <a:noFill/>
        </p:spPr>
        <p:txBody>
          <a:bodyPr wrap="square" rtlCol="0">
            <a:spAutoFit/>
          </a:bodyPr>
          <a:lstStyle/>
          <a:p>
            <a:pPr algn="ctr"/>
            <a:r>
              <a:rPr lang="en-US" sz="3000" dirty="0" smtClean="0"/>
              <a:t>Experts aren’t </a:t>
            </a:r>
            <a:r>
              <a:rPr lang="en-US" sz="3000" i="1" dirty="0" smtClean="0">
                <a:solidFill>
                  <a:srgbClr val="0070C0"/>
                </a:solidFill>
              </a:rPr>
              <a:t>literally</a:t>
            </a:r>
            <a:r>
              <a:rPr lang="en-US" sz="3000" dirty="0" smtClean="0">
                <a:solidFill>
                  <a:srgbClr val="0070C0"/>
                </a:solidFill>
              </a:rPr>
              <a:t> </a:t>
            </a:r>
            <a:r>
              <a:rPr lang="en-US" sz="3000" dirty="0" smtClean="0"/>
              <a:t>born.</a:t>
            </a:r>
            <a:endParaRPr lang="en-US" sz="3000" dirty="0"/>
          </a:p>
        </p:txBody>
      </p:sp>
      <p:sp>
        <p:nvSpPr>
          <p:cNvPr id="7" name="TextBox 6"/>
          <p:cNvSpPr txBox="1"/>
          <p:nvPr/>
        </p:nvSpPr>
        <p:spPr>
          <a:xfrm>
            <a:off x="4648200" y="2895600"/>
            <a:ext cx="3962400" cy="1569660"/>
          </a:xfrm>
          <a:prstGeom prst="rect">
            <a:avLst/>
          </a:prstGeom>
          <a:noFill/>
        </p:spPr>
        <p:txBody>
          <a:bodyPr wrap="square" rtlCol="0">
            <a:spAutoFit/>
          </a:bodyPr>
          <a:lstStyle/>
          <a:p>
            <a:r>
              <a:rPr lang="en-US" sz="2400" dirty="0" smtClean="0"/>
              <a:t>If you doubt this proposition, challenge </a:t>
            </a:r>
            <a:r>
              <a:rPr lang="en-US" sz="2400" b="1" dirty="0" smtClean="0">
                <a:solidFill>
                  <a:srgbClr val="FF0000"/>
                </a:solidFill>
              </a:rPr>
              <a:t>any baby </a:t>
            </a:r>
            <a:r>
              <a:rPr lang="en-US" sz="2400" dirty="0" smtClean="0"/>
              <a:t>to a game     of chess. If you know the rules you </a:t>
            </a:r>
            <a:r>
              <a:rPr lang="en-US" sz="2400" b="1" dirty="0" smtClean="0">
                <a:solidFill>
                  <a:srgbClr val="FF0000"/>
                </a:solidFill>
              </a:rPr>
              <a:t>will not</a:t>
            </a:r>
            <a:r>
              <a:rPr lang="en-US" sz="2400" dirty="0" smtClean="0"/>
              <a:t> lose.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1" y="1752600"/>
            <a:ext cx="2590800" cy="3878443"/>
          </a:xfrm>
          <a:prstGeom prst="rect">
            <a:avLst/>
          </a:prstGeom>
        </p:spPr>
      </p:pic>
    </p:spTree>
    <p:extLst>
      <p:ext uri="{BB962C8B-B14F-4D97-AF65-F5344CB8AC3E}">
        <p14:creationId xmlns:p14="http://schemas.microsoft.com/office/powerpoint/2010/main" val="16146470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COMPLEX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9457" name="Picture 1"/>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85800" y="2461752"/>
            <a:ext cx="8153400" cy="3402600"/>
          </a:xfrm>
          <a:prstGeom prst="rect">
            <a:avLst/>
          </a:prstGeom>
          <a:noFill/>
          <a:ln w="9525">
            <a:noFill/>
            <a:miter lim="800000"/>
            <a:headEnd/>
            <a:tailEnd/>
          </a:ln>
        </p:spPr>
      </p:pic>
      <p:cxnSp>
        <p:nvCxnSpPr>
          <p:cNvPr id="3" name="Straight Connector 2"/>
          <p:cNvCxnSpPr/>
          <p:nvPr/>
        </p:nvCxnSpPr>
        <p:spPr>
          <a:xfrm flipV="1">
            <a:off x="7421880" y="2377440"/>
            <a:ext cx="0" cy="347472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400800" y="2380488"/>
            <a:ext cx="0" cy="347472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7400" y="1934956"/>
            <a:ext cx="1066800" cy="369332"/>
          </a:xfrm>
          <a:prstGeom prst="rect">
            <a:avLst/>
          </a:prstGeom>
          <a:noFill/>
        </p:spPr>
        <p:txBody>
          <a:bodyPr wrap="square" rtlCol="0">
            <a:spAutoFit/>
          </a:bodyPr>
          <a:lstStyle/>
          <a:p>
            <a:pPr algn="ctr"/>
            <a:r>
              <a:rPr lang="en-US" i="1" dirty="0" smtClean="0"/>
              <a:t>“Expert”</a:t>
            </a:r>
            <a:endParaRPr lang="en-US" i="1" dirty="0"/>
          </a:p>
        </p:txBody>
      </p:sp>
      <p:sp>
        <p:nvSpPr>
          <p:cNvPr id="12" name="TextBox 11"/>
          <p:cNvSpPr txBox="1"/>
          <p:nvPr/>
        </p:nvSpPr>
        <p:spPr>
          <a:xfrm>
            <a:off x="6885432" y="1934956"/>
            <a:ext cx="1066800" cy="369332"/>
          </a:xfrm>
          <a:prstGeom prst="rect">
            <a:avLst/>
          </a:prstGeom>
          <a:noFill/>
        </p:spPr>
        <p:txBody>
          <a:bodyPr wrap="square" rtlCol="0">
            <a:spAutoFit/>
          </a:bodyPr>
          <a:lstStyle/>
          <a:p>
            <a:pPr algn="ctr"/>
            <a:r>
              <a:rPr lang="en-US" i="1" dirty="0" smtClean="0"/>
              <a:t>“Elite”</a:t>
            </a:r>
            <a:endParaRPr lang="en-US" i="1" dirty="0"/>
          </a:p>
        </p:txBody>
      </p:sp>
    </p:spTree>
    <p:extLst>
      <p:ext uri="{BB962C8B-B14F-4D97-AF65-F5344CB8AC3E}">
        <p14:creationId xmlns:p14="http://schemas.microsoft.com/office/powerpoint/2010/main" val="2730248029"/>
      </p:ext>
    </p:extLst>
  </p:cSld>
  <p:clrMapOvr>
    <a:masterClrMapping/>
  </p:clrMapOvr>
  <p:transition spd="slow">
    <p:wipe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 NOT</a:t>
            </a:r>
            <a:r>
              <a:rPr lang="en-US" sz="4000" b="1" dirty="0" smtClean="0">
                <a:solidFill>
                  <a:srgbClr val="646464"/>
                </a:solidFill>
                <a:latin typeface="+mj-lt"/>
                <a:ea typeface="+mj-ea"/>
                <a:cs typeface="+mj-cs"/>
              </a:rPr>
              <a:t> 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0" y="5923002"/>
            <a:ext cx="9144000" cy="553998"/>
          </a:xfrm>
          <a:prstGeom prst="rect">
            <a:avLst/>
          </a:prstGeom>
          <a:noFill/>
        </p:spPr>
        <p:txBody>
          <a:bodyPr wrap="square" rtlCol="0">
            <a:spAutoFit/>
          </a:bodyPr>
          <a:lstStyle/>
          <a:p>
            <a:pPr algn="ctr"/>
            <a:r>
              <a:rPr lang="en-US" sz="3000" dirty="0" smtClean="0"/>
              <a:t>Within-person variability</a:t>
            </a:r>
            <a:endParaRPr lang="en-US" sz="3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433" y="1521024"/>
            <a:ext cx="5486400" cy="427017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3599" y="3352800"/>
            <a:ext cx="778689" cy="102772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488" y="4495799"/>
            <a:ext cx="826266" cy="55194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1888" y="3200400"/>
            <a:ext cx="1109663" cy="752314"/>
          </a:xfrm>
          <a:prstGeom prst="rect">
            <a:avLst/>
          </a:prstGeom>
        </p:spPr>
      </p:pic>
    </p:spTree>
    <p:extLst>
      <p:ext uri="{BB962C8B-B14F-4D97-AF65-F5344CB8AC3E}">
        <p14:creationId xmlns:p14="http://schemas.microsoft.com/office/powerpoint/2010/main" val="242386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a:t>
            </a:r>
            <a:r>
              <a:rPr lang="en-US" sz="4000" b="1" dirty="0" smtClean="0">
                <a:solidFill>
                  <a:srgbClr val="006AA7"/>
                </a:solidFill>
              </a:rPr>
              <a:t> </a:t>
            </a:r>
            <a:r>
              <a:rPr lang="en-US" sz="4000" b="1" dirty="0" smtClean="0">
                <a:solidFill>
                  <a:srgbClr val="646464"/>
                </a:solidFill>
                <a:latin typeface="+mj-lt"/>
                <a:ea typeface="+mj-ea"/>
                <a:cs typeface="+mj-cs"/>
              </a:rPr>
              <a:t>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19442"/>
            <a:ext cx="4937760" cy="3843158"/>
          </a:xfrm>
          <a:prstGeom prst="rect">
            <a:avLst/>
          </a:prstGeom>
        </p:spPr>
      </p:pic>
      <p:sp>
        <p:nvSpPr>
          <p:cNvPr id="8" name="TextBox 7"/>
          <p:cNvSpPr txBox="1"/>
          <p:nvPr/>
        </p:nvSpPr>
        <p:spPr>
          <a:xfrm>
            <a:off x="0" y="5923002"/>
            <a:ext cx="9144000" cy="553998"/>
          </a:xfrm>
          <a:prstGeom prst="rect">
            <a:avLst/>
          </a:prstGeom>
          <a:noFill/>
        </p:spPr>
        <p:txBody>
          <a:bodyPr wrap="square" rtlCol="0">
            <a:spAutoFit/>
          </a:bodyPr>
          <a:lstStyle/>
          <a:p>
            <a:pPr algn="ctr"/>
            <a:r>
              <a:rPr lang="en-US" sz="3000" dirty="0" smtClean="0"/>
              <a:t>Between-person variability</a:t>
            </a:r>
            <a:endParaRPr lang="en-US" sz="30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754" y="2108327"/>
            <a:ext cx="1960777" cy="13293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159" y="3662422"/>
            <a:ext cx="1960777" cy="1214378"/>
          </a:xfrm>
          <a:prstGeom prst="rect">
            <a:avLst/>
          </a:prstGeom>
        </p:spPr>
      </p:pic>
    </p:spTree>
    <p:extLst>
      <p:ext uri="{BB962C8B-B14F-4D97-AF65-F5344CB8AC3E}">
        <p14:creationId xmlns:p14="http://schemas.microsoft.com/office/powerpoint/2010/main" val="2324451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lvl="0" algn="ctr">
              <a:spcBef>
                <a:spcPct val="0"/>
              </a:spcBef>
              <a:defRPr/>
            </a:pPr>
            <a:r>
              <a:rPr kumimoji="0" lang="en-US" sz="4000" b="1" i="0" u="none" strike="noStrike" kern="1200" cap="none" spc="0" normalizeH="0" baseline="0" noProof="0" dirty="0" smtClean="0">
                <a:ln>
                  <a:noFill/>
                </a:ln>
                <a:solidFill>
                  <a:srgbClr val="646464"/>
                </a:solidFill>
                <a:effectLst/>
                <a:uLnTx/>
                <a:uFillTx/>
                <a:latin typeface="+mj-lt"/>
                <a:ea typeface="+mj-ea"/>
                <a:cs typeface="+mj-cs"/>
              </a:rPr>
              <a:t>WHAT</a:t>
            </a:r>
            <a:r>
              <a:rPr lang="en-US" sz="4000" b="1" dirty="0" smtClean="0">
                <a:solidFill>
                  <a:srgbClr val="646464"/>
                </a:solidFill>
                <a:latin typeface="+mj-lt"/>
                <a:ea typeface="+mj-ea"/>
                <a:cs typeface="+mj-cs"/>
              </a:rPr>
              <a:t> </a:t>
            </a:r>
            <a:r>
              <a:rPr lang="en-US" sz="4000" b="1" u="sng" dirty="0" smtClean="0">
                <a:solidFill>
                  <a:srgbClr val="006AA7"/>
                </a:solidFill>
              </a:rPr>
              <a:t>IS</a:t>
            </a:r>
            <a:r>
              <a:rPr lang="en-US" sz="4000" b="1" dirty="0" smtClean="0">
                <a:solidFill>
                  <a:srgbClr val="006AA7"/>
                </a:solidFill>
              </a:rPr>
              <a:t> </a:t>
            </a:r>
            <a:r>
              <a:rPr lang="en-US" sz="4000" b="1" dirty="0" smtClean="0">
                <a:solidFill>
                  <a:srgbClr val="646464"/>
                </a:solidFill>
                <a:latin typeface="+mj-lt"/>
                <a:ea typeface="+mj-ea"/>
                <a:cs typeface="+mj-cs"/>
              </a:rPr>
              <a:t>CONTROVERSIAL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4" name="TextBox 3"/>
          <p:cNvSpPr txBox="1"/>
          <p:nvPr/>
        </p:nvSpPr>
        <p:spPr>
          <a:xfrm>
            <a:off x="711520" y="4683712"/>
            <a:ext cx="3581400" cy="707886"/>
          </a:xfrm>
          <a:prstGeom prst="rect">
            <a:avLst/>
          </a:prstGeom>
          <a:noFill/>
        </p:spPr>
        <p:txBody>
          <a:bodyPr wrap="square" rtlCol="0">
            <a:spAutoFit/>
          </a:bodyPr>
          <a:lstStyle/>
          <a:p>
            <a:r>
              <a:rPr lang="en-US" dirty="0" smtClean="0"/>
              <a:t>0	100	1000	10000</a:t>
            </a:r>
          </a:p>
          <a:p>
            <a:endParaRPr lang="en-US" sz="400" dirty="0" smtClean="0"/>
          </a:p>
          <a:p>
            <a:pPr algn="ctr"/>
            <a:r>
              <a:rPr lang="en-US" dirty="0" smtClean="0"/>
              <a:t>Training Hrs.</a:t>
            </a:r>
            <a:endParaRPr lang="en-US" dirty="0"/>
          </a:p>
        </p:txBody>
      </p:sp>
      <p:sp>
        <p:nvSpPr>
          <p:cNvPr id="12" name="TextBox 11"/>
          <p:cNvSpPr txBox="1"/>
          <p:nvPr/>
        </p:nvSpPr>
        <p:spPr>
          <a:xfrm>
            <a:off x="5369910" y="4682763"/>
            <a:ext cx="3581400" cy="707886"/>
          </a:xfrm>
          <a:prstGeom prst="rect">
            <a:avLst/>
          </a:prstGeom>
          <a:noFill/>
        </p:spPr>
        <p:txBody>
          <a:bodyPr wrap="square" rtlCol="0">
            <a:spAutoFit/>
          </a:bodyPr>
          <a:lstStyle/>
          <a:p>
            <a:r>
              <a:rPr lang="en-US" dirty="0" smtClean="0"/>
              <a:t>0	100	1000	10000</a:t>
            </a:r>
          </a:p>
          <a:p>
            <a:endParaRPr lang="en-US" sz="400" dirty="0" smtClean="0"/>
          </a:p>
          <a:p>
            <a:pPr algn="ctr"/>
            <a:r>
              <a:rPr lang="en-US" dirty="0" smtClean="0"/>
              <a:t>Training Hrs.</a:t>
            </a:r>
            <a:endParaRPr lang="en-US" dirty="0"/>
          </a:p>
        </p:txBody>
      </p:sp>
      <p:cxnSp>
        <p:nvCxnSpPr>
          <p:cNvPr id="7" name="Straight Connector 6"/>
          <p:cNvCxnSpPr/>
          <p:nvPr/>
        </p:nvCxnSpPr>
        <p:spPr>
          <a:xfrm flipV="1">
            <a:off x="853790" y="3306730"/>
            <a:ext cx="1756069" cy="129428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92049" y="2550932"/>
            <a:ext cx="2735228" cy="205038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80543" y="2508399"/>
            <a:ext cx="913927" cy="210312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382312" y="3953871"/>
            <a:ext cx="2650071" cy="64206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6200000">
            <a:off x="-893932" y="3118078"/>
            <a:ext cx="2578400" cy="377305"/>
          </a:xfrm>
          <a:prstGeom prst="rect">
            <a:avLst/>
          </a:prstGeom>
          <a:noFill/>
        </p:spPr>
        <p:txBody>
          <a:bodyPr wrap="square" rtlCol="0">
            <a:spAutoFit/>
          </a:bodyPr>
          <a:lstStyle/>
          <a:p>
            <a:pPr algn="ctr"/>
            <a:r>
              <a:rPr lang="en-US" dirty="0" smtClean="0"/>
              <a:t>Performance</a:t>
            </a:r>
            <a:endParaRPr lang="en-US" dirty="0"/>
          </a:p>
        </p:txBody>
      </p:sp>
      <p:cxnSp>
        <p:nvCxnSpPr>
          <p:cNvPr id="43" name="Straight Connector 42"/>
          <p:cNvCxnSpPr/>
          <p:nvPr/>
        </p:nvCxnSpPr>
        <p:spPr>
          <a:xfrm flipV="1">
            <a:off x="907007" y="3990223"/>
            <a:ext cx="845137" cy="62207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80543" y="3266595"/>
            <a:ext cx="1830883" cy="1329336"/>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807214" y="2017532"/>
            <a:ext cx="3429000"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344983" y="2011330"/>
            <a:ext cx="3429000"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544211" y="2360022"/>
            <a:ext cx="609600" cy="381000"/>
          </a:xfrm>
          <a:prstGeom prst="rect">
            <a:avLst/>
          </a:prstGeom>
          <a:noFill/>
        </p:spPr>
        <p:txBody>
          <a:bodyPr wrap="square" rtlCol="0">
            <a:spAutoFit/>
          </a:bodyPr>
          <a:lstStyle/>
          <a:p>
            <a:r>
              <a:rPr lang="en-US" b="1" dirty="0" smtClean="0">
                <a:solidFill>
                  <a:srgbClr val="00B050"/>
                </a:solidFill>
              </a:rPr>
              <a:t>A</a:t>
            </a:r>
            <a:endParaRPr lang="en-US" b="1" dirty="0">
              <a:solidFill>
                <a:srgbClr val="00B050"/>
              </a:solidFill>
            </a:endParaRPr>
          </a:p>
        </p:txBody>
      </p:sp>
      <p:sp>
        <p:nvSpPr>
          <p:cNvPr id="51" name="TextBox 50"/>
          <p:cNvSpPr txBox="1"/>
          <p:nvPr/>
        </p:nvSpPr>
        <p:spPr>
          <a:xfrm>
            <a:off x="2636870" y="3160532"/>
            <a:ext cx="609600" cy="381000"/>
          </a:xfrm>
          <a:prstGeom prst="rect">
            <a:avLst/>
          </a:prstGeom>
          <a:noFill/>
        </p:spPr>
        <p:txBody>
          <a:bodyPr wrap="square" rtlCol="0">
            <a:spAutoFit/>
          </a:bodyPr>
          <a:lstStyle/>
          <a:p>
            <a:r>
              <a:rPr lang="en-US" b="1" dirty="0">
                <a:solidFill>
                  <a:schemeClr val="accent6"/>
                </a:solidFill>
              </a:rPr>
              <a:t>B</a:t>
            </a:r>
          </a:p>
        </p:txBody>
      </p:sp>
      <p:sp>
        <p:nvSpPr>
          <p:cNvPr id="52" name="TextBox 51"/>
          <p:cNvSpPr txBox="1"/>
          <p:nvPr/>
        </p:nvSpPr>
        <p:spPr>
          <a:xfrm>
            <a:off x="1798670" y="3770132"/>
            <a:ext cx="609600" cy="381000"/>
          </a:xfrm>
          <a:prstGeom prst="rect">
            <a:avLst/>
          </a:prstGeom>
          <a:noFill/>
        </p:spPr>
        <p:txBody>
          <a:bodyPr wrap="square" rtlCol="0">
            <a:spAutoFit/>
          </a:bodyPr>
          <a:lstStyle/>
          <a:p>
            <a:r>
              <a:rPr lang="en-US" b="1" dirty="0">
                <a:solidFill>
                  <a:schemeClr val="accent1"/>
                </a:solidFill>
              </a:rPr>
              <a:t>C</a:t>
            </a:r>
          </a:p>
        </p:txBody>
      </p:sp>
      <p:sp>
        <p:nvSpPr>
          <p:cNvPr id="53" name="TextBox 52"/>
          <p:cNvSpPr txBox="1"/>
          <p:nvPr/>
        </p:nvSpPr>
        <p:spPr>
          <a:xfrm>
            <a:off x="6278047" y="2351457"/>
            <a:ext cx="609600" cy="381000"/>
          </a:xfrm>
          <a:prstGeom prst="rect">
            <a:avLst/>
          </a:prstGeom>
          <a:noFill/>
        </p:spPr>
        <p:txBody>
          <a:bodyPr wrap="square" rtlCol="0">
            <a:spAutoFit/>
          </a:bodyPr>
          <a:lstStyle/>
          <a:p>
            <a:r>
              <a:rPr lang="en-US" b="1" dirty="0" smtClean="0">
                <a:solidFill>
                  <a:srgbClr val="00B050"/>
                </a:solidFill>
              </a:rPr>
              <a:t>A</a:t>
            </a:r>
            <a:endParaRPr lang="en-US" b="1" dirty="0">
              <a:solidFill>
                <a:srgbClr val="00B050"/>
              </a:solidFill>
            </a:endParaRPr>
          </a:p>
        </p:txBody>
      </p:sp>
      <p:sp>
        <p:nvSpPr>
          <p:cNvPr id="54" name="TextBox 53"/>
          <p:cNvSpPr txBox="1"/>
          <p:nvPr/>
        </p:nvSpPr>
        <p:spPr>
          <a:xfrm>
            <a:off x="7238148" y="3076095"/>
            <a:ext cx="609600" cy="381000"/>
          </a:xfrm>
          <a:prstGeom prst="rect">
            <a:avLst/>
          </a:prstGeom>
          <a:noFill/>
        </p:spPr>
        <p:txBody>
          <a:bodyPr wrap="square" rtlCol="0">
            <a:spAutoFit/>
          </a:bodyPr>
          <a:lstStyle/>
          <a:p>
            <a:r>
              <a:rPr lang="en-US" b="1" dirty="0">
                <a:solidFill>
                  <a:schemeClr val="accent6"/>
                </a:solidFill>
              </a:rPr>
              <a:t>B</a:t>
            </a:r>
          </a:p>
        </p:txBody>
      </p:sp>
      <p:sp>
        <p:nvSpPr>
          <p:cNvPr id="55" name="TextBox 54"/>
          <p:cNvSpPr txBox="1"/>
          <p:nvPr/>
        </p:nvSpPr>
        <p:spPr>
          <a:xfrm>
            <a:off x="8032383" y="3799723"/>
            <a:ext cx="609600" cy="381000"/>
          </a:xfrm>
          <a:prstGeom prst="rect">
            <a:avLst/>
          </a:prstGeom>
          <a:noFill/>
        </p:spPr>
        <p:txBody>
          <a:bodyPr wrap="square" rtlCol="0">
            <a:spAutoFit/>
          </a:bodyPr>
          <a:lstStyle/>
          <a:p>
            <a:r>
              <a:rPr lang="en-US" b="1" dirty="0">
                <a:solidFill>
                  <a:schemeClr val="accent1"/>
                </a:solidFill>
              </a:rPr>
              <a:t>C</a:t>
            </a:r>
          </a:p>
        </p:txBody>
      </p:sp>
      <p:cxnSp>
        <p:nvCxnSpPr>
          <p:cNvPr id="3" name="Straight Arrow Connector 2"/>
          <p:cNvCxnSpPr/>
          <p:nvPr/>
        </p:nvCxnSpPr>
        <p:spPr>
          <a:xfrm flipV="1">
            <a:off x="605190" y="2011330"/>
            <a:ext cx="0" cy="259523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3654117" y="3124280"/>
            <a:ext cx="2578400" cy="377305"/>
          </a:xfrm>
          <a:prstGeom prst="rect">
            <a:avLst/>
          </a:prstGeom>
          <a:noFill/>
        </p:spPr>
        <p:txBody>
          <a:bodyPr wrap="square" rtlCol="0">
            <a:spAutoFit/>
          </a:bodyPr>
          <a:lstStyle/>
          <a:p>
            <a:pPr algn="ctr"/>
            <a:r>
              <a:rPr lang="en-US" dirty="0" smtClean="0"/>
              <a:t>Performance</a:t>
            </a:r>
            <a:endParaRPr lang="en-US" dirty="0"/>
          </a:p>
        </p:txBody>
      </p:sp>
      <p:cxnSp>
        <p:nvCxnSpPr>
          <p:cNvPr id="25" name="Straight Arrow Connector 24"/>
          <p:cNvCxnSpPr/>
          <p:nvPr/>
        </p:nvCxnSpPr>
        <p:spPr>
          <a:xfrm flipV="1">
            <a:off x="5153239" y="2017532"/>
            <a:ext cx="0" cy="259523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07007" y="1401730"/>
            <a:ext cx="7322593" cy="400110"/>
          </a:xfrm>
          <a:prstGeom prst="rect">
            <a:avLst/>
          </a:prstGeom>
          <a:noFill/>
        </p:spPr>
        <p:txBody>
          <a:bodyPr wrap="square" rtlCol="0">
            <a:spAutoFit/>
          </a:bodyPr>
          <a:lstStyle/>
          <a:p>
            <a:pPr algn="ctr"/>
            <a:r>
              <a:rPr lang="en-US" sz="2000" dirty="0" smtClean="0"/>
              <a:t>W = Within-person     B = Between-person</a:t>
            </a:r>
            <a:endParaRPr lang="en-US" sz="2000" dirty="0"/>
          </a:p>
        </p:txBody>
      </p:sp>
      <p:sp>
        <p:nvSpPr>
          <p:cNvPr id="28" name="TextBox 27"/>
          <p:cNvSpPr txBox="1"/>
          <p:nvPr/>
        </p:nvSpPr>
        <p:spPr>
          <a:xfrm>
            <a:off x="914400" y="2169932"/>
            <a:ext cx="2140993" cy="646331"/>
          </a:xfrm>
          <a:prstGeom prst="rect">
            <a:avLst/>
          </a:prstGeom>
          <a:noFill/>
        </p:spPr>
        <p:txBody>
          <a:bodyPr wrap="square" rtlCol="0">
            <a:spAutoFit/>
          </a:bodyPr>
          <a:lstStyle/>
          <a:p>
            <a:r>
              <a:rPr lang="en-US" i="1" dirty="0" err="1" smtClean="0"/>
              <a:t>r</a:t>
            </a:r>
            <a:r>
              <a:rPr lang="en-US" i="1" baseline="-25000" dirty="0" err="1" smtClean="0"/>
              <a:t>W</a:t>
            </a:r>
            <a:r>
              <a:rPr lang="en-US" dirty="0" err="1" smtClean="0"/>
              <a:t>s</a:t>
            </a:r>
            <a:r>
              <a:rPr lang="en-US" dirty="0" smtClean="0"/>
              <a:t>   Positive</a:t>
            </a:r>
          </a:p>
          <a:p>
            <a:r>
              <a:rPr lang="en-US" i="1" dirty="0" err="1" smtClean="0"/>
              <a:t>r</a:t>
            </a:r>
            <a:r>
              <a:rPr lang="en-US" i="1" baseline="-25000" dirty="0" err="1" smtClean="0"/>
              <a:t>B</a:t>
            </a:r>
            <a:r>
              <a:rPr lang="en-US" dirty="0" smtClean="0"/>
              <a:t>      Positive</a:t>
            </a:r>
            <a:endParaRPr lang="en-US" dirty="0"/>
          </a:p>
        </p:txBody>
      </p:sp>
      <p:sp>
        <p:nvSpPr>
          <p:cNvPr id="29" name="TextBox 28"/>
          <p:cNvSpPr txBox="1"/>
          <p:nvPr/>
        </p:nvSpPr>
        <p:spPr>
          <a:xfrm>
            <a:off x="7231607" y="2172197"/>
            <a:ext cx="2140993" cy="646331"/>
          </a:xfrm>
          <a:prstGeom prst="rect">
            <a:avLst/>
          </a:prstGeom>
          <a:noFill/>
        </p:spPr>
        <p:txBody>
          <a:bodyPr wrap="square" rtlCol="0">
            <a:spAutoFit/>
          </a:bodyPr>
          <a:lstStyle/>
          <a:p>
            <a:r>
              <a:rPr lang="en-US" i="1" dirty="0" err="1" smtClean="0"/>
              <a:t>r</a:t>
            </a:r>
            <a:r>
              <a:rPr lang="en-US" i="1" baseline="-25000" dirty="0" err="1" smtClean="0"/>
              <a:t>W</a:t>
            </a:r>
            <a:r>
              <a:rPr lang="en-US" dirty="0" err="1" smtClean="0"/>
              <a:t>s</a:t>
            </a:r>
            <a:r>
              <a:rPr lang="en-US" dirty="0" smtClean="0"/>
              <a:t>   Positive</a:t>
            </a:r>
          </a:p>
          <a:p>
            <a:r>
              <a:rPr lang="en-US" i="1" dirty="0" err="1" smtClean="0"/>
              <a:t>r</a:t>
            </a:r>
            <a:r>
              <a:rPr lang="en-US" i="1" baseline="-25000" dirty="0" err="1" smtClean="0"/>
              <a:t>B</a:t>
            </a:r>
            <a:r>
              <a:rPr lang="en-US" dirty="0" smtClean="0"/>
              <a:t>      Negative</a:t>
            </a:r>
            <a:endParaRPr lang="en-US" dirty="0"/>
          </a:p>
        </p:txBody>
      </p:sp>
      <p:sp>
        <p:nvSpPr>
          <p:cNvPr id="2" name="Oval 1"/>
          <p:cNvSpPr/>
          <p:nvPr/>
        </p:nvSpPr>
        <p:spPr>
          <a:xfrm rot="19331803">
            <a:off x="1337622" y="2876899"/>
            <a:ext cx="2841010" cy="73152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8566290">
            <a:off x="6936078" y="1858548"/>
            <a:ext cx="640080" cy="2850400"/>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52400" y="5564691"/>
            <a:ext cx="8839199" cy="1015663"/>
          </a:xfrm>
          <a:prstGeom prst="rect">
            <a:avLst/>
          </a:prstGeom>
          <a:noFill/>
        </p:spPr>
        <p:txBody>
          <a:bodyPr wrap="square" rtlCol="0">
            <a:spAutoFit/>
          </a:bodyPr>
          <a:lstStyle/>
          <a:p>
            <a:r>
              <a:rPr lang="en-US" sz="2000" dirty="0" smtClean="0"/>
              <a:t>The necessity of training to account for increases in performance </a:t>
            </a:r>
            <a:r>
              <a:rPr lang="en-US" sz="2000" b="1" u="sng" dirty="0" smtClean="0"/>
              <a:t>within individuals</a:t>
            </a:r>
            <a:r>
              <a:rPr lang="en-US" sz="2000" dirty="0" smtClean="0"/>
              <a:t> has no direct implication for the magnitude and direction of the correlation of training with performance </a:t>
            </a:r>
            <a:r>
              <a:rPr lang="en-US" sz="2000" b="1" u="sng" dirty="0" smtClean="0"/>
              <a:t>between individuals</a:t>
            </a:r>
            <a:r>
              <a:rPr lang="en-US" sz="2000" b="1" dirty="0" smtClean="0"/>
              <a:t>.</a:t>
            </a:r>
            <a:r>
              <a:rPr lang="en-US" sz="2000" dirty="0" smtClean="0"/>
              <a:t>  </a:t>
            </a:r>
            <a:endParaRPr lang="en-US" sz="2000" dirty="0"/>
          </a:p>
        </p:txBody>
      </p:sp>
    </p:spTree>
    <p:extLst>
      <p:ext uri="{BB962C8B-B14F-4D97-AF65-F5344CB8AC3E}">
        <p14:creationId xmlns:p14="http://schemas.microsoft.com/office/powerpoint/2010/main" val="230844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TESTING ERICSSON’S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1162050" y="2971800"/>
            <a:ext cx="6819900" cy="2554545"/>
          </a:xfrm>
          <a:prstGeom prst="rect">
            <a:avLst/>
          </a:prstGeom>
          <a:noFill/>
        </p:spPr>
        <p:txBody>
          <a:bodyPr wrap="square" rtlCol="0">
            <a:spAutoFit/>
          </a:bodyPr>
          <a:lstStyle/>
          <a:p>
            <a:r>
              <a:rPr lang="en-US" sz="3200" b="1" dirty="0" smtClean="0">
                <a:solidFill>
                  <a:srgbClr val="006AA7"/>
                </a:solidFill>
              </a:rPr>
              <a:t>Testable Claim:</a:t>
            </a:r>
            <a:r>
              <a:rPr lang="en-US" sz="3200" b="1" dirty="0">
                <a:solidFill>
                  <a:srgbClr val="007FE5"/>
                </a:solidFill>
              </a:rPr>
              <a:t> </a:t>
            </a:r>
            <a:r>
              <a:rPr lang="en-US" sz="3200" dirty="0" smtClean="0"/>
              <a:t>“individual </a:t>
            </a:r>
            <a:r>
              <a:rPr lang="en-US" sz="3200" dirty="0"/>
              <a:t>differences in ultimate performance can largely be accounted for by differential amounts of past and current levels of </a:t>
            </a:r>
            <a:r>
              <a:rPr lang="en-US" sz="3200" dirty="0" smtClean="0"/>
              <a:t>practice” (Ericsson et al., 1993).</a:t>
            </a:r>
          </a:p>
        </p:txBody>
      </p:sp>
    </p:spTree>
    <p:extLst>
      <p:ext uri="{BB962C8B-B14F-4D97-AF65-F5344CB8AC3E}">
        <p14:creationId xmlns:p14="http://schemas.microsoft.com/office/powerpoint/2010/main" val="357691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7" name="TextBox 6"/>
          <p:cNvSpPr txBox="1"/>
          <p:nvPr/>
        </p:nvSpPr>
        <p:spPr>
          <a:xfrm>
            <a:off x="1162050" y="2971800"/>
            <a:ext cx="6819900" cy="2062103"/>
          </a:xfrm>
          <a:prstGeom prst="rect">
            <a:avLst/>
          </a:prstGeom>
          <a:noFill/>
        </p:spPr>
        <p:txBody>
          <a:bodyPr wrap="square" rtlCol="0">
            <a:spAutoFit/>
          </a:bodyPr>
          <a:lstStyle/>
          <a:p>
            <a:r>
              <a:rPr lang="en-US" sz="3200" b="1" dirty="0" smtClean="0">
                <a:solidFill>
                  <a:srgbClr val="006AA7"/>
                </a:solidFill>
              </a:rPr>
              <a:t>Major inclusion criterion:</a:t>
            </a:r>
            <a:r>
              <a:rPr lang="en-US" sz="3200" b="1" dirty="0" smtClean="0">
                <a:solidFill>
                  <a:srgbClr val="007FE5"/>
                </a:solidFill>
              </a:rPr>
              <a:t> </a:t>
            </a:r>
            <a:r>
              <a:rPr lang="en-US" sz="3200" dirty="0" smtClean="0"/>
              <a:t>Measures of one or more activities interpretable as deliberate practice and of performance were collected.</a:t>
            </a:r>
          </a:p>
        </p:txBody>
      </p:sp>
    </p:spTree>
    <p:extLst>
      <p:ext uri="{BB962C8B-B14F-4D97-AF65-F5344CB8AC3E}">
        <p14:creationId xmlns:p14="http://schemas.microsoft.com/office/powerpoint/2010/main" val="3977792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7" name="TextBox 6"/>
          <p:cNvSpPr txBox="1"/>
          <p:nvPr/>
        </p:nvSpPr>
        <p:spPr>
          <a:xfrm>
            <a:off x="1162050" y="2971800"/>
            <a:ext cx="6819900" cy="2062103"/>
          </a:xfrm>
          <a:prstGeom prst="rect">
            <a:avLst/>
          </a:prstGeom>
          <a:noFill/>
        </p:spPr>
        <p:txBody>
          <a:bodyPr wrap="square" rtlCol="0">
            <a:spAutoFit/>
          </a:bodyPr>
          <a:lstStyle/>
          <a:p>
            <a:r>
              <a:rPr lang="en-US" sz="3200" b="1" dirty="0" smtClean="0">
                <a:solidFill>
                  <a:srgbClr val="006AA7"/>
                </a:solidFill>
              </a:rPr>
              <a:t>Approach:</a:t>
            </a:r>
            <a:r>
              <a:rPr lang="en-US" sz="3200" b="1" dirty="0" smtClean="0">
                <a:solidFill>
                  <a:srgbClr val="007FE5"/>
                </a:solidFill>
              </a:rPr>
              <a:t> </a:t>
            </a:r>
            <a:r>
              <a:rPr lang="en-US" sz="3200" dirty="0" smtClean="0"/>
              <a:t>Compute the average correlation, correcting for unreliability of the measures, and the average amount of </a:t>
            </a:r>
            <a:r>
              <a:rPr lang="en-US" sz="3200" b="1" dirty="0" smtClean="0">
                <a:solidFill>
                  <a:srgbClr val="FF0000"/>
                </a:solidFill>
              </a:rPr>
              <a:t>variance explained.</a:t>
            </a:r>
          </a:p>
        </p:txBody>
      </p:sp>
    </p:spTree>
    <p:extLst>
      <p:ext uri="{BB962C8B-B14F-4D97-AF65-F5344CB8AC3E}">
        <p14:creationId xmlns:p14="http://schemas.microsoft.com/office/powerpoint/2010/main" val="1076608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18" name="TextBox 17"/>
          <p:cNvSpPr txBox="1"/>
          <p:nvPr/>
        </p:nvSpPr>
        <p:spPr>
          <a:xfrm>
            <a:off x="0" y="6183868"/>
            <a:ext cx="9144000" cy="400110"/>
          </a:xfrm>
          <a:prstGeom prst="rect">
            <a:avLst/>
          </a:prstGeom>
          <a:noFill/>
        </p:spPr>
        <p:txBody>
          <a:bodyPr wrap="square" rtlCol="0">
            <a:spAutoFit/>
          </a:bodyPr>
          <a:lstStyle/>
          <a:p>
            <a:pPr algn="ctr"/>
            <a:r>
              <a:rPr lang="en-US" sz="2000" dirty="0" err="1" smtClean="0"/>
              <a:t>Hambrick</a:t>
            </a:r>
            <a:r>
              <a:rPr lang="en-US" sz="2000" dirty="0" smtClean="0"/>
              <a:t> et al. (2014), </a:t>
            </a:r>
            <a:r>
              <a:rPr lang="en-US" sz="2000" i="1" dirty="0" smtClean="0"/>
              <a:t>Intelligence</a:t>
            </a:r>
            <a:endParaRPr lang="en-US" sz="2000" i="1" dirty="0"/>
          </a:p>
        </p:txBody>
      </p:sp>
      <p:graphicFrame>
        <p:nvGraphicFramePr>
          <p:cNvPr id="21" name="Chart 20"/>
          <p:cNvGraphicFramePr/>
          <p:nvPr>
            <p:extLst>
              <p:ext uri="{D42A27DB-BD31-4B8C-83A1-F6EECF244321}">
                <p14:modId xmlns:p14="http://schemas.microsoft.com/office/powerpoint/2010/main" val="2303374965"/>
              </p:ext>
            </p:extLst>
          </p:nvPr>
        </p:nvGraphicFramePr>
        <p:xfrm>
          <a:off x="1282998"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18932" y="1447800"/>
            <a:ext cx="3886200" cy="492443"/>
          </a:xfrm>
          <a:prstGeom prst="rect">
            <a:avLst/>
          </a:prstGeom>
          <a:noFill/>
        </p:spPr>
        <p:txBody>
          <a:bodyPr wrap="square" rtlCol="0">
            <a:spAutoFit/>
          </a:bodyPr>
          <a:lstStyle/>
          <a:p>
            <a:pPr algn="ctr"/>
            <a:r>
              <a:rPr lang="en-US" sz="2600" b="1" dirty="0" smtClean="0"/>
              <a:t>Chess</a:t>
            </a:r>
            <a:endParaRPr lang="en-US" sz="2600" b="1" dirty="0"/>
          </a:p>
        </p:txBody>
      </p:sp>
      <p:sp>
        <p:nvSpPr>
          <p:cNvPr id="3" name="TextBox 2"/>
          <p:cNvSpPr txBox="1"/>
          <p:nvPr/>
        </p:nvSpPr>
        <p:spPr>
          <a:xfrm>
            <a:off x="6019800" y="4567535"/>
            <a:ext cx="2243468" cy="461665"/>
          </a:xfrm>
          <a:prstGeom prst="rect">
            <a:avLst/>
          </a:prstGeom>
          <a:noFill/>
        </p:spPr>
        <p:txBody>
          <a:bodyPr wrap="square" rtlCol="0">
            <a:spAutoFit/>
          </a:bodyPr>
          <a:lstStyle/>
          <a:p>
            <a:r>
              <a:rPr lang="en-US" sz="2400" b="1" dirty="0" smtClean="0"/>
              <a:t>6 studies</a:t>
            </a:r>
            <a:endParaRPr lang="en-US" sz="2400" b="1" dirty="0"/>
          </a:p>
        </p:txBody>
      </p:sp>
    </p:spTree>
    <p:extLst>
      <p:ext uri="{BB962C8B-B14F-4D97-AF65-F5344CB8AC3E}">
        <p14:creationId xmlns:p14="http://schemas.microsoft.com/office/powerpoint/2010/main" val="3374608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graphicFrame>
        <p:nvGraphicFramePr>
          <p:cNvPr id="21" name="Chart 20"/>
          <p:cNvGraphicFramePr/>
          <p:nvPr>
            <p:extLst>
              <p:ext uri="{D42A27DB-BD31-4B8C-83A1-F6EECF244321}">
                <p14:modId xmlns:p14="http://schemas.microsoft.com/office/powerpoint/2010/main" val="2259007886"/>
              </p:ext>
            </p:extLst>
          </p:nvPr>
        </p:nvGraphicFramePr>
        <p:xfrm>
          <a:off x="1284767"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6183868"/>
            <a:ext cx="9144000" cy="400110"/>
          </a:xfrm>
          <a:prstGeom prst="rect">
            <a:avLst/>
          </a:prstGeom>
          <a:noFill/>
        </p:spPr>
        <p:txBody>
          <a:bodyPr wrap="square" rtlCol="0">
            <a:spAutoFit/>
          </a:bodyPr>
          <a:lstStyle/>
          <a:p>
            <a:pPr algn="ctr"/>
            <a:r>
              <a:rPr lang="en-US" sz="2000" dirty="0" err="1" smtClean="0"/>
              <a:t>Hambrick</a:t>
            </a:r>
            <a:r>
              <a:rPr lang="en-US" sz="2000" dirty="0" smtClean="0"/>
              <a:t> et al. (2014), </a:t>
            </a:r>
            <a:r>
              <a:rPr lang="en-US" sz="2000" i="1" dirty="0" smtClean="0"/>
              <a:t>Intelligence</a:t>
            </a:r>
            <a:endParaRPr lang="en-US" sz="2000" i="1" dirty="0"/>
          </a:p>
        </p:txBody>
      </p:sp>
      <p:sp>
        <p:nvSpPr>
          <p:cNvPr id="8" name="TextBox 7"/>
          <p:cNvSpPr txBox="1"/>
          <p:nvPr/>
        </p:nvSpPr>
        <p:spPr>
          <a:xfrm>
            <a:off x="1720701" y="1447800"/>
            <a:ext cx="3886200" cy="492443"/>
          </a:xfrm>
          <a:prstGeom prst="rect">
            <a:avLst/>
          </a:prstGeom>
          <a:noFill/>
        </p:spPr>
        <p:txBody>
          <a:bodyPr wrap="square" rtlCol="0">
            <a:spAutoFit/>
          </a:bodyPr>
          <a:lstStyle/>
          <a:p>
            <a:pPr algn="ctr"/>
            <a:r>
              <a:rPr lang="en-US" sz="2600" b="1" dirty="0" smtClean="0"/>
              <a:t>Music</a:t>
            </a:r>
            <a:endParaRPr lang="en-US" sz="2600" b="1" dirty="0"/>
          </a:p>
        </p:txBody>
      </p:sp>
      <p:sp>
        <p:nvSpPr>
          <p:cNvPr id="7" name="TextBox 6"/>
          <p:cNvSpPr txBox="1"/>
          <p:nvPr/>
        </p:nvSpPr>
        <p:spPr>
          <a:xfrm>
            <a:off x="6019800" y="4567535"/>
            <a:ext cx="2243468" cy="461665"/>
          </a:xfrm>
          <a:prstGeom prst="rect">
            <a:avLst/>
          </a:prstGeom>
          <a:noFill/>
        </p:spPr>
        <p:txBody>
          <a:bodyPr wrap="square" rtlCol="0">
            <a:spAutoFit/>
          </a:bodyPr>
          <a:lstStyle/>
          <a:p>
            <a:r>
              <a:rPr lang="en-US" sz="2400" b="1" dirty="0" smtClean="0"/>
              <a:t>8 studies</a:t>
            </a:r>
            <a:endParaRPr lang="en-US" sz="2400" b="1" dirty="0"/>
          </a:p>
        </p:txBody>
      </p:sp>
    </p:spTree>
    <p:extLst>
      <p:ext uri="{BB962C8B-B14F-4D97-AF65-F5344CB8AC3E}">
        <p14:creationId xmlns:p14="http://schemas.microsoft.com/office/powerpoint/2010/main" val="3874667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15" name="TextBox 14"/>
          <p:cNvSpPr txBox="1"/>
          <p:nvPr/>
        </p:nvSpPr>
        <p:spPr>
          <a:xfrm>
            <a:off x="99993" y="6248400"/>
            <a:ext cx="9044007" cy="400110"/>
          </a:xfrm>
          <a:prstGeom prst="rect">
            <a:avLst/>
          </a:prstGeom>
          <a:noFill/>
        </p:spPr>
        <p:txBody>
          <a:bodyPr wrap="square" rtlCol="0">
            <a:spAutoFit/>
          </a:bodyPr>
          <a:lstStyle/>
          <a:p>
            <a:pPr algn="ctr"/>
            <a:r>
              <a:rPr lang="en-US" sz="2000" dirty="0" err="1" smtClean="0"/>
              <a:t>Platz</a:t>
            </a:r>
            <a:r>
              <a:rPr lang="en-US" sz="2000" dirty="0" smtClean="0"/>
              <a:t>, </a:t>
            </a:r>
            <a:r>
              <a:rPr lang="en-US" sz="2000" dirty="0" err="1" smtClean="0"/>
              <a:t>Kopiez</a:t>
            </a:r>
            <a:r>
              <a:rPr lang="en-US" sz="2000" dirty="0" smtClean="0"/>
              <a:t>, Lehmann, and Wolf (2014), </a:t>
            </a:r>
            <a:r>
              <a:rPr lang="en-US" sz="2000" i="1" dirty="0" smtClean="0"/>
              <a:t>Frontiers in Psychology</a:t>
            </a:r>
            <a:endParaRPr lang="en-US" sz="2000" i="1" dirty="0"/>
          </a:p>
        </p:txBody>
      </p:sp>
      <p:graphicFrame>
        <p:nvGraphicFramePr>
          <p:cNvPr id="22" name="Chart 21"/>
          <p:cNvGraphicFramePr/>
          <p:nvPr>
            <p:extLst>
              <p:ext uri="{D42A27DB-BD31-4B8C-83A1-F6EECF244321}">
                <p14:modId xmlns:p14="http://schemas.microsoft.com/office/powerpoint/2010/main" val="821736782"/>
              </p:ext>
            </p:extLst>
          </p:nvPr>
        </p:nvGraphicFramePr>
        <p:xfrm>
          <a:off x="1284767"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p:cNvSpPr txBox="1"/>
          <p:nvPr/>
        </p:nvSpPr>
        <p:spPr>
          <a:xfrm>
            <a:off x="1720701" y="1447800"/>
            <a:ext cx="3886200" cy="492443"/>
          </a:xfrm>
          <a:prstGeom prst="rect">
            <a:avLst/>
          </a:prstGeom>
          <a:noFill/>
        </p:spPr>
        <p:txBody>
          <a:bodyPr wrap="square" rtlCol="0">
            <a:spAutoFit/>
          </a:bodyPr>
          <a:lstStyle/>
          <a:p>
            <a:pPr algn="ctr"/>
            <a:r>
              <a:rPr lang="en-US" sz="2600" b="1" dirty="0" smtClean="0"/>
              <a:t>Music</a:t>
            </a:r>
            <a:endParaRPr lang="en-US" sz="2600" b="1" dirty="0"/>
          </a:p>
        </p:txBody>
      </p:sp>
      <p:sp>
        <p:nvSpPr>
          <p:cNvPr id="25" name="TextBox 24"/>
          <p:cNvSpPr txBox="1"/>
          <p:nvPr/>
        </p:nvSpPr>
        <p:spPr>
          <a:xfrm>
            <a:off x="6019800" y="4567535"/>
            <a:ext cx="2819400" cy="830997"/>
          </a:xfrm>
          <a:prstGeom prst="rect">
            <a:avLst/>
          </a:prstGeom>
          <a:noFill/>
        </p:spPr>
        <p:txBody>
          <a:bodyPr wrap="square" rtlCol="0">
            <a:spAutoFit/>
          </a:bodyPr>
          <a:lstStyle/>
          <a:p>
            <a:r>
              <a:rPr lang="en-US" sz="2400" b="1" dirty="0" smtClean="0"/>
              <a:t>14 studies (including some we missed!)</a:t>
            </a:r>
            <a:endParaRPr lang="en-US" sz="2400" b="1" dirty="0"/>
          </a:p>
        </p:txBody>
      </p:sp>
    </p:spTree>
    <p:extLst>
      <p:ext uri="{BB962C8B-B14F-4D97-AF65-F5344CB8AC3E}">
        <p14:creationId xmlns:p14="http://schemas.microsoft.com/office/powerpoint/2010/main" val="1157167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76400"/>
            <a:ext cx="4267200" cy="3994099"/>
          </a:xfrm>
          <a:prstGeom prst="rect">
            <a:avLst/>
          </a:prstGeom>
        </p:spPr>
      </p:pic>
      <p:sp>
        <p:nvSpPr>
          <p:cNvPr id="4" name="TextBox 3"/>
          <p:cNvSpPr txBox="1"/>
          <p:nvPr/>
        </p:nvSpPr>
        <p:spPr>
          <a:xfrm>
            <a:off x="5638800" y="1752600"/>
            <a:ext cx="2895600" cy="4247317"/>
          </a:xfrm>
          <a:prstGeom prst="rect">
            <a:avLst/>
          </a:prstGeom>
          <a:noFill/>
        </p:spPr>
        <p:txBody>
          <a:bodyPr wrap="square" rtlCol="0">
            <a:spAutoFit/>
          </a:bodyPr>
          <a:lstStyle/>
          <a:p>
            <a:r>
              <a:rPr lang="en-US" b="1" dirty="0" smtClean="0"/>
              <a:t>Hutchinson, Sachs-Ericsson, and Ericsson (2014) </a:t>
            </a:r>
            <a:r>
              <a:rPr lang="en-US" dirty="0" smtClean="0">
                <a:sym typeface="Symbol" panose="05050102010706020507" pitchFamily="18" charset="2"/>
              </a:rPr>
              <a:t></a:t>
            </a:r>
            <a:endParaRPr lang="en-US" dirty="0" smtClean="0"/>
          </a:p>
          <a:p>
            <a:endParaRPr lang="en-US" dirty="0"/>
          </a:p>
          <a:p>
            <a:r>
              <a:rPr lang="en-US" dirty="0" smtClean="0"/>
              <a:t>Bolshoi Ballet</a:t>
            </a:r>
          </a:p>
          <a:p>
            <a:r>
              <a:rPr lang="en-US" dirty="0" smtClean="0"/>
              <a:t>National Ballet of Mexico</a:t>
            </a:r>
          </a:p>
          <a:p>
            <a:r>
              <a:rPr lang="en-US" dirty="0" smtClean="0"/>
              <a:t>Boston Ballet</a:t>
            </a:r>
          </a:p>
          <a:p>
            <a:r>
              <a:rPr lang="en-US" dirty="0" smtClean="0"/>
              <a:t>Dance Theater of Harlem</a:t>
            </a:r>
          </a:p>
          <a:p>
            <a:r>
              <a:rPr lang="en-US" dirty="0" smtClean="0"/>
              <a:t>Cleveland Ballet</a:t>
            </a:r>
          </a:p>
          <a:p>
            <a:endParaRPr lang="en-US" dirty="0"/>
          </a:p>
          <a:p>
            <a:r>
              <a:rPr lang="en-US" b="1" dirty="0" smtClean="0"/>
              <a:t>Range of expertise:</a:t>
            </a:r>
            <a:r>
              <a:rPr lang="en-US" dirty="0" smtClean="0"/>
              <a:t> Principal in international company, to no professional position</a:t>
            </a:r>
          </a:p>
          <a:p>
            <a:endParaRPr lang="en-US" dirty="0"/>
          </a:p>
          <a:p>
            <a:r>
              <a:rPr lang="en-US" i="1" dirty="0" smtClean="0"/>
              <a:t>N</a:t>
            </a:r>
            <a:r>
              <a:rPr lang="en-US" dirty="0" smtClean="0"/>
              <a:t> = 49</a:t>
            </a:r>
          </a:p>
          <a:p>
            <a:endParaRPr lang="en-US" dirty="0"/>
          </a:p>
        </p:txBody>
      </p:sp>
      <p:sp>
        <p:nvSpPr>
          <p:cNvPr id="5" name="Rectangle 4"/>
          <p:cNvSpPr/>
          <p:nvPr/>
        </p:nvSpPr>
        <p:spPr>
          <a:xfrm>
            <a:off x="914400" y="5680710"/>
            <a:ext cx="4267200" cy="276999"/>
          </a:xfrm>
          <a:prstGeom prst="rect">
            <a:avLst/>
          </a:prstGeom>
        </p:spPr>
        <p:txBody>
          <a:bodyPr wrap="square">
            <a:spAutoFit/>
          </a:bodyPr>
          <a:lstStyle/>
          <a:p>
            <a:pPr algn="ctr"/>
            <a:r>
              <a:rPr lang="en-US" sz="1200" i="1" dirty="0"/>
              <a:t>Svetlana </a:t>
            </a:r>
            <a:r>
              <a:rPr lang="en-US" sz="1200" i="1" dirty="0" err="1"/>
              <a:t>Zakharova</a:t>
            </a:r>
            <a:r>
              <a:rPr lang="en-US" sz="1200" i="1" dirty="0"/>
              <a:t> in </a:t>
            </a:r>
            <a:r>
              <a:rPr lang="en-US" sz="1200" dirty="0" err="1"/>
              <a:t>Kitri</a:t>
            </a:r>
            <a:r>
              <a:rPr lang="en-US" sz="1200" dirty="0"/>
              <a:t> Variation</a:t>
            </a:r>
            <a:r>
              <a:rPr lang="en-US" sz="1200" i="1" dirty="0"/>
              <a:t> with the Bolshoi Ballet</a:t>
            </a:r>
          </a:p>
        </p:txBody>
      </p:sp>
    </p:spTree>
    <p:extLst>
      <p:ext uri="{BB962C8B-B14F-4D97-AF65-F5344CB8AC3E}">
        <p14:creationId xmlns:p14="http://schemas.microsoft.com/office/powerpoint/2010/main" val="1552456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COMPLEX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5029200" y="2667000"/>
            <a:ext cx="4038600" cy="400110"/>
          </a:xfrm>
          <a:prstGeom prst="rect">
            <a:avLst/>
          </a:prstGeom>
          <a:noFill/>
        </p:spPr>
        <p:txBody>
          <a:bodyPr wrap="square" rtlCol="0">
            <a:spAutoFit/>
          </a:bodyPr>
          <a:lstStyle/>
          <a:p>
            <a:r>
              <a:rPr lang="en-US" sz="2000" dirty="0" smtClean="0"/>
              <a:t>- Learned moves of chess at 5</a:t>
            </a:r>
            <a:endParaRPr lang="en-US" sz="2000" dirty="0"/>
          </a:p>
        </p:txBody>
      </p:sp>
      <p:sp>
        <p:nvSpPr>
          <p:cNvPr id="6" name="TextBox 5"/>
          <p:cNvSpPr txBox="1"/>
          <p:nvPr/>
        </p:nvSpPr>
        <p:spPr>
          <a:xfrm>
            <a:off x="5029200" y="3124200"/>
            <a:ext cx="4038600" cy="400110"/>
          </a:xfrm>
          <a:prstGeom prst="rect">
            <a:avLst/>
          </a:prstGeom>
          <a:noFill/>
        </p:spPr>
        <p:txBody>
          <a:bodyPr wrap="square" rtlCol="0">
            <a:spAutoFit/>
          </a:bodyPr>
          <a:lstStyle/>
          <a:p>
            <a:r>
              <a:rPr lang="en-US" sz="2000" dirty="0" smtClean="0"/>
              <a:t>- Took up game seriously at 8</a:t>
            </a:r>
            <a:endParaRPr lang="en-US" sz="2000" dirty="0"/>
          </a:p>
        </p:txBody>
      </p:sp>
      <p:sp>
        <p:nvSpPr>
          <p:cNvPr id="7" name="TextBox 6"/>
          <p:cNvSpPr txBox="1"/>
          <p:nvPr/>
        </p:nvSpPr>
        <p:spPr>
          <a:xfrm>
            <a:off x="5029200" y="3596045"/>
            <a:ext cx="3733800" cy="400110"/>
          </a:xfrm>
          <a:prstGeom prst="rect">
            <a:avLst/>
          </a:prstGeom>
          <a:noFill/>
        </p:spPr>
        <p:txBody>
          <a:bodyPr wrap="square" rtlCol="0">
            <a:spAutoFit/>
          </a:bodyPr>
          <a:lstStyle/>
          <a:p>
            <a:r>
              <a:rPr lang="en-US" sz="2000" dirty="0" smtClean="0"/>
              <a:t>- Grandmaster at 13 </a:t>
            </a:r>
            <a:endParaRPr lang="en-US" sz="2000" dirty="0"/>
          </a:p>
        </p:txBody>
      </p:sp>
      <p:sp>
        <p:nvSpPr>
          <p:cNvPr id="8" name="TextBox 7"/>
          <p:cNvSpPr txBox="1"/>
          <p:nvPr/>
        </p:nvSpPr>
        <p:spPr>
          <a:xfrm>
            <a:off x="5029200" y="4053245"/>
            <a:ext cx="3733800" cy="400110"/>
          </a:xfrm>
          <a:prstGeom prst="rect">
            <a:avLst/>
          </a:prstGeom>
          <a:noFill/>
        </p:spPr>
        <p:txBody>
          <a:bodyPr wrap="square" rtlCol="0">
            <a:spAutoFit/>
          </a:bodyPr>
          <a:lstStyle/>
          <a:p>
            <a:r>
              <a:rPr lang="en-US" sz="2000" dirty="0" smtClean="0"/>
              <a:t>- FIDE World No. 1 at 19</a:t>
            </a:r>
            <a:endParaRPr lang="en-US" sz="2000" dirty="0"/>
          </a:p>
        </p:txBody>
      </p:sp>
      <p:sp>
        <p:nvSpPr>
          <p:cNvPr id="9" name="TextBox 8"/>
          <p:cNvSpPr txBox="1"/>
          <p:nvPr/>
        </p:nvSpPr>
        <p:spPr>
          <a:xfrm>
            <a:off x="5029200" y="4510445"/>
            <a:ext cx="4038600" cy="400110"/>
          </a:xfrm>
          <a:prstGeom prst="rect">
            <a:avLst/>
          </a:prstGeom>
          <a:noFill/>
        </p:spPr>
        <p:txBody>
          <a:bodyPr wrap="square" rtlCol="0">
            <a:spAutoFit/>
          </a:bodyPr>
          <a:lstStyle/>
          <a:p>
            <a:r>
              <a:rPr lang="en-US" sz="2000" dirty="0" smtClean="0"/>
              <a:t>- Highest rating in history at 24 </a:t>
            </a:r>
            <a:endParaRPr lang="en-US" sz="2000" dirty="0"/>
          </a:p>
        </p:txBody>
      </p:sp>
      <p:sp>
        <p:nvSpPr>
          <p:cNvPr id="11" name="TextBox 10"/>
          <p:cNvSpPr txBox="1"/>
          <p:nvPr/>
        </p:nvSpPr>
        <p:spPr>
          <a:xfrm>
            <a:off x="0" y="6305490"/>
            <a:ext cx="9144000" cy="400110"/>
          </a:xfrm>
          <a:prstGeom prst="rect">
            <a:avLst/>
          </a:prstGeom>
          <a:noFill/>
        </p:spPr>
        <p:txBody>
          <a:bodyPr wrap="square" rtlCol="0">
            <a:spAutoFit/>
          </a:bodyPr>
          <a:lstStyle/>
          <a:p>
            <a:pPr algn="ctr"/>
            <a:r>
              <a:rPr lang="en-US" sz="2000" b="1" i="1" smtClean="0">
                <a:solidFill>
                  <a:srgbClr val="006AA7"/>
                </a:solidFill>
              </a:rPr>
              <a:t>October 2017: </a:t>
            </a:r>
            <a:r>
              <a:rPr lang="en-US" sz="2000" b="1" i="1" dirty="0" smtClean="0">
                <a:solidFill>
                  <a:srgbClr val="006AA7"/>
                </a:solidFill>
              </a:rPr>
              <a:t>World No. 1 in classical, rapid, and blitz chess</a:t>
            </a:r>
            <a:endParaRPr lang="en-US" sz="2000" b="1" i="1" dirty="0">
              <a:solidFill>
                <a:srgbClr val="006AA7"/>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622234"/>
            <a:ext cx="2971800" cy="4457700"/>
          </a:xfrm>
          <a:prstGeom prst="rect">
            <a:avLst/>
          </a:prstGeom>
        </p:spPr>
      </p:pic>
    </p:spTree>
    <p:extLst>
      <p:ext uri="{BB962C8B-B14F-4D97-AF65-F5344CB8AC3E}">
        <p14:creationId xmlns:p14="http://schemas.microsoft.com/office/powerpoint/2010/main" val="888183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21" name="TextBox 20"/>
          <p:cNvSpPr txBox="1"/>
          <p:nvPr/>
        </p:nvSpPr>
        <p:spPr>
          <a:xfrm>
            <a:off x="99993" y="6248400"/>
            <a:ext cx="9044007" cy="369332"/>
          </a:xfrm>
          <a:prstGeom prst="rect">
            <a:avLst/>
          </a:prstGeom>
          <a:noFill/>
        </p:spPr>
        <p:txBody>
          <a:bodyPr wrap="square" rtlCol="0">
            <a:spAutoFit/>
          </a:bodyPr>
          <a:lstStyle/>
          <a:p>
            <a:pPr algn="ctr"/>
            <a:r>
              <a:rPr lang="en-US" dirty="0" smtClean="0"/>
              <a:t>Hutchinson, Sachs-Ericsson, &amp; Ericsson (2014), </a:t>
            </a:r>
            <a:r>
              <a:rPr lang="en-US" i="1" dirty="0" smtClean="0"/>
              <a:t>High Ability Studies</a:t>
            </a:r>
            <a:endParaRPr lang="en-US" i="1" dirty="0"/>
          </a:p>
        </p:txBody>
      </p:sp>
      <p:graphicFrame>
        <p:nvGraphicFramePr>
          <p:cNvPr id="22" name="Chart 21"/>
          <p:cNvGraphicFramePr/>
          <p:nvPr>
            <p:extLst>
              <p:ext uri="{D42A27DB-BD31-4B8C-83A1-F6EECF244321}">
                <p14:modId xmlns:p14="http://schemas.microsoft.com/office/powerpoint/2010/main" val="2886788043"/>
              </p:ext>
            </p:extLst>
          </p:nvPr>
        </p:nvGraphicFramePr>
        <p:xfrm>
          <a:off x="1284767"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1720701" y="1447800"/>
            <a:ext cx="3886200" cy="492443"/>
          </a:xfrm>
          <a:prstGeom prst="rect">
            <a:avLst/>
          </a:prstGeom>
          <a:noFill/>
        </p:spPr>
        <p:txBody>
          <a:bodyPr wrap="square" rtlCol="0">
            <a:spAutoFit/>
          </a:bodyPr>
          <a:lstStyle/>
          <a:p>
            <a:pPr algn="ctr"/>
            <a:r>
              <a:rPr lang="en-US" sz="2600" b="1" dirty="0" smtClean="0"/>
              <a:t>Ballet</a:t>
            </a:r>
            <a:endParaRPr lang="en-US" sz="2600" b="1" dirty="0"/>
          </a:p>
        </p:txBody>
      </p:sp>
      <p:sp>
        <p:nvSpPr>
          <p:cNvPr id="3" name="TextBox 2"/>
          <p:cNvSpPr txBox="1"/>
          <p:nvPr/>
        </p:nvSpPr>
        <p:spPr>
          <a:xfrm>
            <a:off x="5791200" y="1752600"/>
            <a:ext cx="2971800" cy="923330"/>
          </a:xfrm>
          <a:prstGeom prst="rect">
            <a:avLst/>
          </a:prstGeom>
          <a:noFill/>
        </p:spPr>
        <p:txBody>
          <a:bodyPr wrap="square" rtlCol="0">
            <a:spAutoFit/>
          </a:bodyPr>
          <a:lstStyle/>
          <a:p>
            <a:r>
              <a:rPr lang="en-US" b="1" dirty="0" smtClean="0"/>
              <a:t>Age 18: </a:t>
            </a:r>
            <a:r>
              <a:rPr lang="en-US" dirty="0" smtClean="0"/>
              <a:t>practice aimed at improving technique and attained level of expertise.</a:t>
            </a:r>
            <a:endParaRPr lang="en-US" dirty="0"/>
          </a:p>
        </p:txBody>
      </p:sp>
      <p:sp>
        <p:nvSpPr>
          <p:cNvPr id="2" name="TextBox 1"/>
          <p:cNvSpPr txBox="1"/>
          <p:nvPr/>
        </p:nvSpPr>
        <p:spPr>
          <a:xfrm>
            <a:off x="5791200" y="4876800"/>
            <a:ext cx="1447800" cy="461665"/>
          </a:xfrm>
          <a:prstGeom prst="rect">
            <a:avLst/>
          </a:prstGeom>
          <a:noFill/>
        </p:spPr>
        <p:txBody>
          <a:bodyPr wrap="square" rtlCol="0">
            <a:spAutoFit/>
          </a:bodyPr>
          <a:lstStyle/>
          <a:p>
            <a:pPr algn="ctr"/>
            <a:r>
              <a:rPr lang="en-US" sz="2400" i="1" dirty="0" smtClean="0"/>
              <a:t>r</a:t>
            </a:r>
            <a:r>
              <a:rPr lang="en-US" sz="2400" dirty="0" smtClean="0"/>
              <a:t> = .50</a:t>
            </a:r>
            <a:endParaRPr lang="en-US" sz="2400" dirty="0"/>
          </a:p>
        </p:txBody>
      </p:sp>
    </p:spTree>
    <p:extLst>
      <p:ext uri="{BB962C8B-B14F-4D97-AF65-F5344CB8AC3E}">
        <p14:creationId xmlns:p14="http://schemas.microsoft.com/office/powerpoint/2010/main" val="28958909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TESTING ERICSSON’S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1604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160463"/>
            <a:ext cx="152400" cy="12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080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1008063"/>
            <a:ext cx="152400" cy="123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096000"/>
            <a:ext cx="9144000" cy="646331"/>
          </a:xfrm>
          <a:prstGeom prst="rect">
            <a:avLst/>
          </a:prstGeom>
          <a:noFill/>
        </p:spPr>
        <p:txBody>
          <a:bodyPr wrap="square" rtlCol="0">
            <a:spAutoFit/>
          </a:bodyPr>
          <a:lstStyle/>
          <a:p>
            <a:pPr algn="ctr"/>
            <a:r>
              <a:rPr lang="en-US" dirty="0"/>
              <a:t>*</a:t>
            </a:r>
            <a:r>
              <a:rPr lang="en-US" dirty="0" err="1"/>
              <a:t>Dearani</a:t>
            </a:r>
            <a:r>
              <a:rPr lang="en-US" dirty="0"/>
              <a:t>, Gold, </a:t>
            </a:r>
            <a:r>
              <a:rPr lang="en-US" dirty="0" err="1"/>
              <a:t>Leibovich</a:t>
            </a:r>
            <a:r>
              <a:rPr lang="en-US" dirty="0"/>
              <a:t>, Ericsson, et al. (2018). </a:t>
            </a:r>
            <a:r>
              <a:rPr lang="en-US" i="1" dirty="0" smtClean="0"/>
              <a:t>J. </a:t>
            </a:r>
            <a:r>
              <a:rPr lang="en-US" i="1" dirty="0"/>
              <a:t>of  Thoracic and Cardiovascular Surgery.</a:t>
            </a:r>
          </a:p>
          <a:p>
            <a:endParaRPr lang="en-US" dirty="0"/>
          </a:p>
        </p:txBody>
      </p:sp>
      <p:sp>
        <p:nvSpPr>
          <p:cNvPr id="10" name="Rectangle 9"/>
          <p:cNvSpPr/>
          <p:nvPr/>
        </p:nvSpPr>
        <p:spPr>
          <a:xfrm>
            <a:off x="228600" y="1447800"/>
            <a:ext cx="8991600" cy="3908762"/>
          </a:xfrm>
          <a:prstGeom prst="rect">
            <a:avLst/>
          </a:prstGeom>
        </p:spPr>
        <p:txBody>
          <a:bodyPr wrap="square">
            <a:spAutoFit/>
          </a:bodyPr>
          <a:lstStyle/>
          <a:p>
            <a:endParaRPr lang="en-US" sz="3200" b="1" dirty="0" smtClean="0">
              <a:solidFill>
                <a:srgbClr val="333333"/>
              </a:solidFill>
              <a:latin typeface="+mj-lt"/>
            </a:endParaRPr>
          </a:p>
          <a:p>
            <a:r>
              <a:rPr lang="en-US" sz="3200" b="1" dirty="0" smtClean="0">
                <a:solidFill>
                  <a:srgbClr val="333333"/>
                </a:solidFill>
                <a:latin typeface="+mj-lt"/>
              </a:rPr>
              <a:t>Ericsson and colleagues:</a:t>
            </a:r>
            <a:r>
              <a:rPr lang="en-US" sz="3200" b="1" dirty="0">
                <a:solidFill>
                  <a:srgbClr val="333333"/>
                </a:solidFill>
                <a:latin typeface="+mj-lt"/>
              </a:rPr>
              <a:t> </a:t>
            </a:r>
            <a:r>
              <a:rPr lang="en-US" sz="3200" dirty="0" smtClean="0">
                <a:solidFill>
                  <a:srgbClr val="333333"/>
                </a:solidFill>
                <a:latin typeface="+mj-lt"/>
              </a:rPr>
              <a:t>“It </a:t>
            </a:r>
            <a:r>
              <a:rPr lang="en-US" sz="3200" dirty="0">
                <a:solidFill>
                  <a:srgbClr val="333333"/>
                </a:solidFill>
                <a:latin typeface="+mj-lt"/>
              </a:rPr>
              <a:t>has been common for scientists to be confused about the definition </a:t>
            </a:r>
            <a:r>
              <a:rPr lang="en-US" sz="3200" dirty="0" smtClean="0">
                <a:solidFill>
                  <a:srgbClr val="333333"/>
                </a:solidFill>
                <a:latin typeface="+mj-lt"/>
              </a:rPr>
              <a:t>             of DP.”*</a:t>
            </a:r>
          </a:p>
          <a:p>
            <a:endParaRPr lang="en-US" sz="1400" dirty="0">
              <a:solidFill>
                <a:srgbClr val="333333"/>
              </a:solidFill>
              <a:latin typeface="+mj-lt"/>
            </a:endParaRPr>
          </a:p>
          <a:p>
            <a:r>
              <a:rPr lang="en-US" dirty="0" smtClean="0">
                <a:latin typeface="+mj-lt"/>
              </a:rPr>
              <a:t>	</a:t>
            </a:r>
          </a:p>
          <a:p>
            <a:endParaRPr lang="en-US" sz="800" dirty="0" smtClean="0">
              <a:latin typeface="+mj-lt"/>
            </a:endParaRPr>
          </a:p>
          <a:p>
            <a:endParaRPr lang="en-US" sz="4000" dirty="0">
              <a:solidFill>
                <a:srgbClr val="FF0000"/>
              </a:solidFill>
              <a:latin typeface="+mj-lt"/>
            </a:endParaRPr>
          </a:p>
          <a:p>
            <a:endParaRPr lang="en-US" sz="4000" dirty="0">
              <a:solidFill>
                <a:srgbClr val="FF0000"/>
              </a:solidFill>
              <a:latin typeface="+mj-lt"/>
            </a:endParaRPr>
          </a:p>
        </p:txBody>
      </p:sp>
    </p:spTree>
    <p:extLst>
      <p:ext uri="{BB962C8B-B14F-4D97-AF65-F5344CB8AC3E}">
        <p14:creationId xmlns:p14="http://schemas.microsoft.com/office/powerpoint/2010/main" val="742697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TESTING ERICSSON’S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228600" y="1447800"/>
            <a:ext cx="8991600" cy="5478423"/>
          </a:xfrm>
          <a:prstGeom prst="rect">
            <a:avLst/>
          </a:prstGeom>
        </p:spPr>
        <p:txBody>
          <a:bodyPr wrap="square">
            <a:spAutoFit/>
          </a:bodyPr>
          <a:lstStyle/>
          <a:p>
            <a:endParaRPr lang="en-US" sz="3200" b="1" dirty="0" smtClean="0">
              <a:solidFill>
                <a:srgbClr val="333333"/>
              </a:solidFill>
              <a:latin typeface="+mj-lt"/>
            </a:endParaRPr>
          </a:p>
          <a:p>
            <a:r>
              <a:rPr lang="en-US" sz="3200" b="1" dirty="0" smtClean="0">
                <a:solidFill>
                  <a:srgbClr val="333333"/>
                </a:solidFill>
                <a:latin typeface="+mj-lt"/>
              </a:rPr>
              <a:t>Ericsson and colleagues:</a:t>
            </a:r>
            <a:r>
              <a:rPr lang="en-US" sz="3200" b="1" dirty="0">
                <a:solidFill>
                  <a:srgbClr val="333333"/>
                </a:solidFill>
                <a:latin typeface="+mj-lt"/>
              </a:rPr>
              <a:t> </a:t>
            </a:r>
            <a:r>
              <a:rPr lang="en-US" sz="3200" dirty="0" smtClean="0">
                <a:solidFill>
                  <a:srgbClr val="333333"/>
                </a:solidFill>
                <a:latin typeface="+mj-lt"/>
              </a:rPr>
              <a:t>“It </a:t>
            </a:r>
            <a:r>
              <a:rPr lang="en-US" sz="3200" dirty="0">
                <a:solidFill>
                  <a:srgbClr val="333333"/>
                </a:solidFill>
                <a:latin typeface="+mj-lt"/>
              </a:rPr>
              <a:t>has been common for scientists to be confused about the definition </a:t>
            </a:r>
            <a:r>
              <a:rPr lang="en-US" sz="3200" dirty="0" smtClean="0">
                <a:solidFill>
                  <a:srgbClr val="333333"/>
                </a:solidFill>
                <a:latin typeface="+mj-lt"/>
              </a:rPr>
              <a:t>             of DP.”*</a:t>
            </a:r>
          </a:p>
          <a:p>
            <a:endParaRPr lang="en-US" sz="1400" dirty="0">
              <a:solidFill>
                <a:srgbClr val="333333"/>
              </a:solidFill>
              <a:latin typeface="+mj-lt"/>
            </a:endParaRPr>
          </a:p>
          <a:p>
            <a:r>
              <a:rPr lang="en-US" sz="12000" dirty="0" smtClean="0">
                <a:solidFill>
                  <a:srgbClr val="FF0000"/>
                </a:solidFill>
                <a:latin typeface="+mj-lt"/>
              </a:rPr>
              <a:t>  It sure has!</a:t>
            </a:r>
            <a:r>
              <a:rPr lang="en-US" dirty="0" smtClean="0">
                <a:latin typeface="+mj-lt"/>
              </a:rPr>
              <a:t>	</a:t>
            </a:r>
          </a:p>
          <a:p>
            <a:endParaRPr lang="en-US" sz="800" dirty="0" smtClean="0">
              <a:latin typeface="+mj-lt"/>
            </a:endParaRPr>
          </a:p>
          <a:p>
            <a:endParaRPr lang="en-US" sz="4000" dirty="0">
              <a:solidFill>
                <a:srgbClr val="FF0000"/>
              </a:solidFill>
              <a:latin typeface="+mj-lt"/>
            </a:endParaRPr>
          </a:p>
          <a:p>
            <a:endParaRPr lang="en-US" sz="4000" dirty="0">
              <a:solidFill>
                <a:srgbClr val="FF0000"/>
              </a:solidFill>
              <a:latin typeface="+mj-lt"/>
            </a:endParaRPr>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1604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160463"/>
            <a:ext cx="152400" cy="12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080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1008063"/>
            <a:ext cx="152400" cy="123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096000"/>
            <a:ext cx="9144000" cy="646331"/>
          </a:xfrm>
          <a:prstGeom prst="rect">
            <a:avLst/>
          </a:prstGeom>
          <a:noFill/>
        </p:spPr>
        <p:txBody>
          <a:bodyPr wrap="square" rtlCol="0">
            <a:spAutoFit/>
          </a:bodyPr>
          <a:lstStyle/>
          <a:p>
            <a:pPr algn="ctr"/>
            <a:r>
              <a:rPr lang="en-US" dirty="0"/>
              <a:t>*</a:t>
            </a:r>
            <a:r>
              <a:rPr lang="en-US" dirty="0" err="1"/>
              <a:t>Dearani</a:t>
            </a:r>
            <a:r>
              <a:rPr lang="en-US" dirty="0"/>
              <a:t>, Gold, </a:t>
            </a:r>
            <a:r>
              <a:rPr lang="en-US" dirty="0" err="1"/>
              <a:t>Leibovich</a:t>
            </a:r>
            <a:r>
              <a:rPr lang="en-US" dirty="0"/>
              <a:t>, Ericsson, et al. (2018). </a:t>
            </a:r>
            <a:r>
              <a:rPr lang="en-US" i="1" dirty="0" smtClean="0"/>
              <a:t>J. </a:t>
            </a:r>
            <a:r>
              <a:rPr lang="en-US" i="1" dirty="0"/>
              <a:t>of  Thoracic and Cardiovascular Surgery.</a:t>
            </a:r>
          </a:p>
          <a:p>
            <a:endParaRPr lang="en-US" dirty="0"/>
          </a:p>
        </p:txBody>
      </p:sp>
    </p:spTree>
    <p:extLst>
      <p:ext uri="{BB962C8B-B14F-4D97-AF65-F5344CB8AC3E}">
        <p14:creationId xmlns:p14="http://schemas.microsoft.com/office/powerpoint/2010/main" val="276187130"/>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TESTING ERICSSON’S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228600" y="1447800"/>
            <a:ext cx="8991600" cy="5478423"/>
          </a:xfrm>
          <a:prstGeom prst="rect">
            <a:avLst/>
          </a:prstGeom>
        </p:spPr>
        <p:txBody>
          <a:bodyPr wrap="square">
            <a:spAutoFit/>
          </a:bodyPr>
          <a:lstStyle/>
          <a:p>
            <a:endParaRPr lang="en-US" sz="3200" b="1" dirty="0" smtClean="0">
              <a:solidFill>
                <a:srgbClr val="333333"/>
              </a:solidFill>
              <a:latin typeface="+mj-lt"/>
            </a:endParaRPr>
          </a:p>
          <a:p>
            <a:r>
              <a:rPr lang="en-US" sz="3200" b="1" dirty="0" smtClean="0">
                <a:solidFill>
                  <a:srgbClr val="333333"/>
                </a:solidFill>
                <a:latin typeface="+mj-lt"/>
              </a:rPr>
              <a:t>Ericsson and colleagues:</a:t>
            </a:r>
            <a:r>
              <a:rPr lang="en-US" sz="3200" b="1" dirty="0">
                <a:solidFill>
                  <a:srgbClr val="333333"/>
                </a:solidFill>
                <a:latin typeface="+mj-lt"/>
              </a:rPr>
              <a:t> </a:t>
            </a:r>
            <a:r>
              <a:rPr lang="en-US" sz="3200" dirty="0" smtClean="0">
                <a:solidFill>
                  <a:srgbClr val="333333"/>
                </a:solidFill>
                <a:latin typeface="+mj-lt"/>
              </a:rPr>
              <a:t>“It </a:t>
            </a:r>
            <a:r>
              <a:rPr lang="en-US" sz="3200" dirty="0">
                <a:solidFill>
                  <a:srgbClr val="333333"/>
                </a:solidFill>
                <a:latin typeface="+mj-lt"/>
              </a:rPr>
              <a:t>has been common for scientists to be confused about the definition </a:t>
            </a:r>
            <a:r>
              <a:rPr lang="en-US" sz="3200" dirty="0" smtClean="0">
                <a:solidFill>
                  <a:srgbClr val="333333"/>
                </a:solidFill>
                <a:latin typeface="+mj-lt"/>
              </a:rPr>
              <a:t>             of DP.”*</a:t>
            </a:r>
          </a:p>
          <a:p>
            <a:endParaRPr lang="en-US" sz="1400" dirty="0">
              <a:solidFill>
                <a:srgbClr val="333333"/>
              </a:solidFill>
              <a:latin typeface="+mj-lt"/>
            </a:endParaRPr>
          </a:p>
          <a:p>
            <a:r>
              <a:rPr lang="en-US" sz="12000" dirty="0" smtClean="0">
                <a:solidFill>
                  <a:srgbClr val="FF0000"/>
                </a:solidFill>
                <a:latin typeface="+mj-lt"/>
              </a:rPr>
              <a:t> Here’s why…</a:t>
            </a:r>
            <a:r>
              <a:rPr lang="en-US" dirty="0" smtClean="0">
                <a:latin typeface="+mj-lt"/>
              </a:rPr>
              <a:t>	</a:t>
            </a:r>
          </a:p>
          <a:p>
            <a:endParaRPr lang="en-US" sz="800" dirty="0" smtClean="0">
              <a:latin typeface="+mj-lt"/>
            </a:endParaRPr>
          </a:p>
          <a:p>
            <a:endParaRPr lang="en-US" sz="4000" dirty="0">
              <a:solidFill>
                <a:srgbClr val="FF0000"/>
              </a:solidFill>
              <a:latin typeface="+mj-lt"/>
            </a:endParaRPr>
          </a:p>
          <a:p>
            <a:endParaRPr lang="en-US" sz="4000" dirty="0">
              <a:solidFill>
                <a:srgbClr val="FF0000"/>
              </a:solidFill>
              <a:latin typeface="+mj-lt"/>
            </a:endParaRPr>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1604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160463"/>
            <a:ext cx="152400" cy="12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0080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1008063"/>
            <a:ext cx="152400" cy="123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096000"/>
            <a:ext cx="9144000" cy="646331"/>
          </a:xfrm>
          <a:prstGeom prst="rect">
            <a:avLst/>
          </a:prstGeom>
          <a:noFill/>
        </p:spPr>
        <p:txBody>
          <a:bodyPr wrap="square" rtlCol="0">
            <a:spAutoFit/>
          </a:bodyPr>
          <a:lstStyle/>
          <a:p>
            <a:pPr algn="ctr"/>
            <a:r>
              <a:rPr lang="en-US" dirty="0"/>
              <a:t>*</a:t>
            </a:r>
            <a:r>
              <a:rPr lang="en-US" dirty="0" err="1"/>
              <a:t>Dearani</a:t>
            </a:r>
            <a:r>
              <a:rPr lang="en-US" dirty="0"/>
              <a:t>, Gold, </a:t>
            </a:r>
            <a:r>
              <a:rPr lang="en-US" dirty="0" err="1"/>
              <a:t>Leibovich</a:t>
            </a:r>
            <a:r>
              <a:rPr lang="en-US" dirty="0"/>
              <a:t>, Ericsson, et al. (2018). </a:t>
            </a:r>
            <a:r>
              <a:rPr lang="en-US" i="1" dirty="0" smtClean="0"/>
              <a:t>J. </a:t>
            </a:r>
            <a:r>
              <a:rPr lang="en-US" i="1" dirty="0"/>
              <a:t>of  Thoracic and Cardiovascular Surgery.</a:t>
            </a:r>
          </a:p>
          <a:p>
            <a:endParaRPr lang="en-US" dirty="0"/>
          </a:p>
        </p:txBody>
      </p:sp>
    </p:spTree>
    <p:extLst>
      <p:ext uri="{BB962C8B-B14F-4D97-AF65-F5344CB8AC3E}">
        <p14:creationId xmlns:p14="http://schemas.microsoft.com/office/powerpoint/2010/main" val="1433452220"/>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TESTING ERICSSON’S VIEW</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381000" y="1505664"/>
            <a:ext cx="8610600" cy="4555093"/>
          </a:xfrm>
          <a:prstGeom prst="rect">
            <a:avLst/>
          </a:prstGeom>
        </p:spPr>
        <p:txBody>
          <a:bodyPr wrap="square">
            <a:spAutoFit/>
          </a:bodyPr>
          <a:lstStyle/>
          <a:p>
            <a:r>
              <a:rPr lang="en-US" sz="3200" b="1" dirty="0" smtClean="0">
                <a:solidFill>
                  <a:srgbClr val="FF0000"/>
                </a:solidFill>
                <a:latin typeface="+mj-lt"/>
              </a:rPr>
              <a:t>Ericsson has </a:t>
            </a:r>
            <a:r>
              <a:rPr lang="en-US" sz="3200" b="1" dirty="0" smtClean="0">
                <a:solidFill>
                  <a:srgbClr val="FF0000"/>
                </a:solidFill>
                <a:latin typeface="+mj-lt"/>
              </a:rPr>
              <a:t>defined DP in different ways, e.g.,</a:t>
            </a:r>
            <a:endParaRPr lang="en-US" sz="3200" b="1" dirty="0" smtClean="0">
              <a:solidFill>
                <a:srgbClr val="FF0000"/>
              </a:solidFill>
              <a:latin typeface="+mj-lt"/>
            </a:endParaRPr>
          </a:p>
          <a:p>
            <a:endParaRPr lang="en-US" sz="1200" b="1" dirty="0">
              <a:solidFill>
                <a:srgbClr val="333333"/>
              </a:solidFill>
              <a:latin typeface="+mj-lt"/>
            </a:endParaRPr>
          </a:p>
          <a:p>
            <a:r>
              <a:rPr lang="en-US" sz="2000" b="1" dirty="0"/>
              <a:t>Deliberate practice </a:t>
            </a:r>
            <a:r>
              <a:rPr lang="en-US" sz="2000" b="1" i="1" dirty="0">
                <a:solidFill>
                  <a:srgbClr val="FF0000"/>
                </a:solidFill>
              </a:rPr>
              <a:t>must</a:t>
            </a:r>
            <a:r>
              <a:rPr lang="en-US" sz="2000" b="1" i="1" dirty="0"/>
              <a:t> </a:t>
            </a:r>
            <a:r>
              <a:rPr lang="en-US" sz="2000" b="1" dirty="0"/>
              <a:t>involve a teacher</a:t>
            </a:r>
            <a:r>
              <a:rPr lang="en-US" sz="2000" dirty="0"/>
              <a:t>:</a:t>
            </a:r>
          </a:p>
          <a:p>
            <a:r>
              <a:rPr lang="en-US" dirty="0"/>
              <a:t>“In distinction from leisurely or normal job-related experience, Ericsson et al. defined </a:t>
            </a:r>
            <a:r>
              <a:rPr lang="en-US" i="1" dirty="0"/>
              <a:t>deliberate practice </a:t>
            </a:r>
            <a:r>
              <a:rPr lang="en-US" dirty="0"/>
              <a:t>as a very </a:t>
            </a:r>
            <a:r>
              <a:rPr lang="en-US" dirty="0" smtClean="0"/>
              <a:t>specific activity </a:t>
            </a:r>
            <a:r>
              <a:rPr lang="en-US" dirty="0"/>
              <a:t>designed for an individual by a skilled teacher explicitly to improve performance</a:t>
            </a:r>
            <a:r>
              <a:rPr lang="en-US" dirty="0" smtClean="0"/>
              <a:t>.” </a:t>
            </a:r>
            <a:r>
              <a:rPr lang="en-US" b="1" dirty="0" smtClean="0"/>
              <a:t>(</a:t>
            </a:r>
            <a:r>
              <a:rPr lang="en-US" b="1" dirty="0" err="1" smtClean="0"/>
              <a:t>Krampe</a:t>
            </a:r>
            <a:r>
              <a:rPr lang="en-US" b="1" dirty="0" smtClean="0"/>
              <a:t> &amp; Ericsson, 1996, </a:t>
            </a:r>
            <a:r>
              <a:rPr lang="en-US" b="1" dirty="0"/>
              <a:t>p. 333)</a:t>
            </a:r>
          </a:p>
          <a:p>
            <a:endParaRPr lang="en-US" sz="1200" b="1" dirty="0" smtClean="0"/>
          </a:p>
          <a:p>
            <a:r>
              <a:rPr lang="en-US" sz="2000" b="1" dirty="0" smtClean="0"/>
              <a:t>Deliberate </a:t>
            </a:r>
            <a:r>
              <a:rPr lang="en-US" sz="2000" b="1" dirty="0"/>
              <a:t>practice </a:t>
            </a:r>
            <a:r>
              <a:rPr lang="en-US" sz="2000" b="1" i="1" dirty="0">
                <a:solidFill>
                  <a:srgbClr val="FF0000"/>
                </a:solidFill>
              </a:rPr>
              <a:t>typically</a:t>
            </a:r>
            <a:r>
              <a:rPr lang="en-US" sz="2000" b="1" i="1" dirty="0"/>
              <a:t> </a:t>
            </a:r>
            <a:r>
              <a:rPr lang="en-US" sz="2000" b="1" dirty="0" smtClean="0"/>
              <a:t>involves </a:t>
            </a:r>
            <a:r>
              <a:rPr lang="en-US" sz="2000" b="1" dirty="0"/>
              <a:t>a teacher</a:t>
            </a:r>
            <a:r>
              <a:rPr lang="en-US" sz="2000" dirty="0"/>
              <a:t>:</a:t>
            </a:r>
          </a:p>
          <a:p>
            <a:r>
              <a:rPr lang="en-US" dirty="0"/>
              <a:t>“When individuals engage in a practice activity (typically designed by </a:t>
            </a:r>
            <a:r>
              <a:rPr lang="en-US" dirty="0" smtClean="0"/>
              <a:t>their teachers</a:t>
            </a:r>
            <a:r>
              <a:rPr lang="en-US" dirty="0"/>
              <a:t>), with full concentration on </a:t>
            </a:r>
            <a:r>
              <a:rPr lang="en-US" dirty="0" smtClean="0"/>
              <a:t>improving some </a:t>
            </a:r>
            <a:r>
              <a:rPr lang="en-US" dirty="0"/>
              <a:t>aspect of </a:t>
            </a:r>
            <a:r>
              <a:rPr lang="en-US" dirty="0" smtClean="0"/>
              <a:t>their performance</a:t>
            </a:r>
            <a:r>
              <a:rPr lang="en-US" dirty="0"/>
              <a:t>, we call that activity deliberate practice</a:t>
            </a:r>
            <a:r>
              <a:rPr lang="en-US" dirty="0" smtClean="0"/>
              <a:t>.” </a:t>
            </a:r>
            <a:r>
              <a:rPr lang="en-US" b="1" dirty="0" smtClean="0"/>
              <a:t>(Ericsson, 2007, </a:t>
            </a:r>
            <a:r>
              <a:rPr lang="en-US" b="1" dirty="0"/>
              <a:t>p. 14)</a:t>
            </a:r>
          </a:p>
          <a:p>
            <a:endParaRPr lang="en-US" sz="1200" b="1" dirty="0" smtClean="0"/>
          </a:p>
          <a:p>
            <a:r>
              <a:rPr lang="en-US" sz="2000" b="1" dirty="0" smtClean="0"/>
              <a:t>Deliberate </a:t>
            </a:r>
            <a:r>
              <a:rPr lang="en-US" sz="2000" b="1" dirty="0"/>
              <a:t>practice </a:t>
            </a:r>
            <a:r>
              <a:rPr lang="en-US" sz="2000" b="1" i="1" dirty="0">
                <a:solidFill>
                  <a:srgbClr val="FF0000"/>
                </a:solidFill>
              </a:rPr>
              <a:t>need not</a:t>
            </a:r>
            <a:r>
              <a:rPr lang="en-US" sz="2000" b="1" i="1" dirty="0"/>
              <a:t> </a:t>
            </a:r>
            <a:r>
              <a:rPr lang="en-US" sz="2000" b="1" dirty="0"/>
              <a:t>involve a teacher</a:t>
            </a:r>
            <a:r>
              <a:rPr lang="en-US" sz="2000" dirty="0"/>
              <a:t>:</a:t>
            </a:r>
          </a:p>
          <a:p>
            <a:r>
              <a:rPr lang="en-US" dirty="0"/>
              <a:t>“Ericsson et al. (1993) proposed the term deliberate practice to refer to those training activities that were designed solely for </a:t>
            </a:r>
            <a:r>
              <a:rPr lang="en-US" dirty="0" smtClean="0"/>
              <a:t>the purpose </a:t>
            </a:r>
            <a:r>
              <a:rPr lang="en-US" dirty="0"/>
              <a:t>of improving individuals’ performance by a teacher or the performers themselves</a:t>
            </a:r>
            <a:r>
              <a:rPr lang="en-US" dirty="0" smtClean="0"/>
              <a:t>.” </a:t>
            </a:r>
            <a:r>
              <a:rPr lang="en-US" b="1" dirty="0" smtClean="0"/>
              <a:t>(Ericsson, 1998, p</a:t>
            </a:r>
            <a:r>
              <a:rPr lang="en-US" b="1" dirty="0"/>
              <a:t>. 84</a:t>
            </a:r>
            <a:r>
              <a:rPr lang="en-US" b="1" dirty="0" smtClean="0"/>
              <a:t>)</a:t>
            </a:r>
            <a:endParaRPr lang="en-US" b="1" dirty="0"/>
          </a:p>
        </p:txBody>
      </p:sp>
      <p:pic>
        <p:nvPicPr>
          <p:cNvPr id="102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160463"/>
            <a:ext cx="1428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jtcvsonline.org/templates/jsp/_style2/_marlin/images/icon_emai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160463"/>
            <a:ext cx="152400" cy="123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243935"/>
            <a:ext cx="9144000" cy="461665"/>
          </a:xfrm>
          <a:prstGeom prst="rect">
            <a:avLst/>
          </a:prstGeom>
          <a:noFill/>
        </p:spPr>
        <p:txBody>
          <a:bodyPr wrap="square" rtlCol="0">
            <a:spAutoFit/>
          </a:bodyPr>
          <a:lstStyle/>
          <a:p>
            <a:pPr algn="ctr"/>
            <a:r>
              <a:rPr lang="en-US" sz="2400" b="1" i="1" dirty="0" smtClean="0"/>
              <a:t>How could a scientist </a:t>
            </a:r>
            <a:r>
              <a:rPr lang="en-US" sz="2400" b="1" i="1" dirty="0" smtClean="0">
                <a:solidFill>
                  <a:srgbClr val="FF0000"/>
                </a:solidFill>
              </a:rPr>
              <a:t>NOT </a:t>
            </a:r>
            <a:r>
              <a:rPr lang="en-US" sz="2400" b="1" i="1" dirty="0" smtClean="0"/>
              <a:t>be confused about the definition of DP?</a:t>
            </a:r>
            <a:endParaRPr lang="en-US" sz="2400" b="1" i="1" dirty="0"/>
          </a:p>
        </p:txBody>
      </p:sp>
    </p:spTree>
    <p:extLst>
      <p:ext uri="{BB962C8B-B14F-4D97-AF65-F5344CB8AC3E}">
        <p14:creationId xmlns:p14="http://schemas.microsoft.com/office/powerpoint/2010/main" val="23889820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TESTING ERICSSON’S VIEW</a:t>
            </a:r>
            <a:endParaRPr lang="en-US" sz="4000" b="1" dirty="0">
              <a:solidFill>
                <a:srgbClr val="646464"/>
              </a:solidFill>
            </a:endParaRPr>
          </a:p>
        </p:txBody>
      </p:sp>
      <p:sp>
        <p:nvSpPr>
          <p:cNvPr id="11" name="TextBox 10"/>
          <p:cNvSpPr txBox="1"/>
          <p:nvPr/>
        </p:nvSpPr>
        <p:spPr>
          <a:xfrm>
            <a:off x="0" y="6243935"/>
            <a:ext cx="9144000" cy="461665"/>
          </a:xfrm>
          <a:prstGeom prst="rect">
            <a:avLst/>
          </a:prstGeom>
          <a:noFill/>
        </p:spPr>
        <p:txBody>
          <a:bodyPr wrap="square" rtlCol="0">
            <a:spAutoFit/>
          </a:bodyPr>
          <a:lstStyle/>
          <a:p>
            <a:pPr algn="ctr"/>
            <a:r>
              <a:rPr lang="en-US" sz="2400" b="1" i="1" dirty="0" smtClean="0"/>
              <a:t>How could a scientist </a:t>
            </a:r>
            <a:r>
              <a:rPr lang="en-US" sz="2400" b="1" i="1" dirty="0" smtClean="0">
                <a:solidFill>
                  <a:srgbClr val="FF0000"/>
                </a:solidFill>
              </a:rPr>
              <a:t>NOT </a:t>
            </a:r>
            <a:r>
              <a:rPr lang="en-US" sz="2400" b="1" i="1" dirty="0" smtClean="0"/>
              <a:t>be confused about the definition of DP?</a:t>
            </a:r>
            <a:endParaRPr lang="en-US" sz="2400"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461" y="1600200"/>
            <a:ext cx="3167539" cy="4376565"/>
          </a:xfrm>
          <a:prstGeom prst="rect">
            <a:avLst/>
          </a:prstGeom>
        </p:spPr>
      </p:pic>
      <p:sp>
        <p:nvSpPr>
          <p:cNvPr id="13" name="TextBox 12"/>
          <p:cNvSpPr txBox="1"/>
          <p:nvPr/>
        </p:nvSpPr>
        <p:spPr>
          <a:xfrm>
            <a:off x="228600" y="1447800"/>
            <a:ext cx="7467600" cy="1508105"/>
          </a:xfrm>
          <a:prstGeom prst="rect">
            <a:avLst/>
          </a:prstGeom>
          <a:noFill/>
        </p:spPr>
        <p:txBody>
          <a:bodyPr wrap="square" rtlCol="0">
            <a:spAutoFit/>
          </a:bodyPr>
          <a:lstStyle/>
          <a:p>
            <a:r>
              <a:rPr lang="en-US" sz="1600" b="1" dirty="0" smtClean="0"/>
              <a:t>2009: There are activities that meet the “criteria of deliberate practice” in SCRABBLE…</a:t>
            </a:r>
          </a:p>
          <a:p>
            <a:endParaRPr lang="en-US" sz="400" b="1" dirty="0" smtClean="0"/>
          </a:p>
          <a:p>
            <a:r>
              <a:rPr lang="en-US" sz="1600" dirty="0" smtClean="0"/>
              <a:t>“Several researchers have reported a consistent association between the amount       and quality of solitary activities meeting the criteria of deliberate practice and performance in different domains of expertise, such as…Scrabble” (p. 9).</a:t>
            </a:r>
          </a:p>
          <a:p>
            <a:endParaRPr lang="en-US" sz="800" dirty="0"/>
          </a:p>
          <a:p>
            <a:r>
              <a:rPr lang="en-US" sz="1600" dirty="0" smtClean="0"/>
              <a:t>     </a:t>
            </a:r>
            <a:r>
              <a:rPr lang="en-US" sz="1600" b="1" dirty="0"/>
              <a:t>- Ericsson et al. (2009)</a:t>
            </a:r>
          </a:p>
        </p:txBody>
      </p:sp>
      <p:sp>
        <p:nvSpPr>
          <p:cNvPr id="15" name="TextBox 14"/>
          <p:cNvSpPr txBox="1"/>
          <p:nvPr/>
        </p:nvSpPr>
        <p:spPr>
          <a:xfrm>
            <a:off x="228600" y="3124200"/>
            <a:ext cx="6096000" cy="2492990"/>
          </a:xfrm>
          <a:prstGeom prst="rect">
            <a:avLst/>
          </a:prstGeom>
          <a:noFill/>
        </p:spPr>
        <p:txBody>
          <a:bodyPr wrap="square" rtlCol="0">
            <a:spAutoFit/>
          </a:bodyPr>
          <a:lstStyle/>
          <a:p>
            <a:r>
              <a:rPr lang="en-US" sz="1600" b="1" dirty="0" smtClean="0"/>
              <a:t>2017: SCRABBLE players “cannot engage in deliberate </a:t>
            </a:r>
            <a:r>
              <a:rPr lang="en-US" sz="1600" b="1" dirty="0" smtClean="0"/>
              <a:t>practice”…</a:t>
            </a:r>
            <a:endParaRPr lang="en-US" sz="1600" b="1" dirty="0" smtClean="0"/>
          </a:p>
          <a:p>
            <a:endParaRPr lang="en-US" sz="400" b="1" dirty="0" smtClean="0"/>
          </a:p>
          <a:p>
            <a:r>
              <a:rPr lang="en-US" sz="1600" dirty="0" smtClean="0"/>
              <a:t>“[T]he </a:t>
            </a:r>
            <a:r>
              <a:rPr lang="en-US" sz="1600" dirty="0"/>
              <a:t>domain of SCRABBLE is a </a:t>
            </a:r>
            <a:r>
              <a:rPr lang="en-US" sz="1600" dirty="0" smtClean="0"/>
              <a:t>recently developed </a:t>
            </a:r>
            <a:r>
              <a:rPr lang="en-US" sz="1600" dirty="0"/>
              <a:t>domain, and it lacks professional coaches and </a:t>
            </a:r>
            <a:r>
              <a:rPr lang="en-US" sz="1600" dirty="0" smtClean="0"/>
              <a:t>a large </a:t>
            </a:r>
            <a:r>
              <a:rPr lang="en-US" sz="1600" dirty="0"/>
              <a:t>body of written knowledge </a:t>
            </a:r>
            <a:r>
              <a:rPr lang="en-US" sz="1600" dirty="0" smtClean="0"/>
              <a:t>about </a:t>
            </a:r>
            <a:r>
              <a:rPr lang="en-US" sz="1600" dirty="0"/>
              <a:t>training. </a:t>
            </a:r>
            <a:r>
              <a:rPr lang="en-US" sz="1600" dirty="0" smtClean="0"/>
              <a:t>SCRABBLE players</a:t>
            </a:r>
            <a:r>
              <a:rPr lang="en-US" sz="1600" dirty="0"/>
              <a:t>, therefore, must decide for themselves </a:t>
            </a:r>
            <a:r>
              <a:rPr lang="en-US" sz="1600" dirty="0" smtClean="0"/>
              <a:t>which types </a:t>
            </a:r>
            <a:r>
              <a:rPr lang="en-US" sz="1600" dirty="0"/>
              <a:t>of training activities that they think are effective </a:t>
            </a:r>
            <a:r>
              <a:rPr lang="en-US" sz="1600" dirty="0" smtClean="0"/>
              <a:t>for improving </a:t>
            </a:r>
            <a:r>
              <a:rPr lang="en-US" sz="1600" dirty="0"/>
              <a:t>their performance. Consequently, </a:t>
            </a:r>
            <a:r>
              <a:rPr lang="en-US" sz="1600" dirty="0" smtClean="0"/>
              <a:t>SCRABBLE players cannot </a:t>
            </a:r>
            <a:r>
              <a:rPr lang="en-US" sz="1600" dirty="0"/>
              <a:t>engage in deliberate practice, but </a:t>
            </a:r>
            <a:r>
              <a:rPr lang="en-US" sz="1600" dirty="0" smtClean="0"/>
              <a:t>only purposeful </a:t>
            </a:r>
            <a:r>
              <a:rPr lang="en-US" sz="1600" dirty="0"/>
              <a:t>practice and other types of </a:t>
            </a:r>
            <a:r>
              <a:rPr lang="en-US" sz="1600" dirty="0" smtClean="0"/>
              <a:t>practice” (p. 4).</a:t>
            </a:r>
          </a:p>
          <a:p>
            <a:endParaRPr lang="en-US" sz="800" dirty="0"/>
          </a:p>
          <a:p>
            <a:r>
              <a:rPr lang="en-US" sz="1600" dirty="0" smtClean="0"/>
              <a:t>     </a:t>
            </a:r>
            <a:r>
              <a:rPr lang="en-US" sz="1600" b="1" dirty="0" smtClean="0"/>
              <a:t>- </a:t>
            </a:r>
            <a:r>
              <a:rPr lang="en-US" sz="1600" b="1" dirty="0" err="1" smtClean="0"/>
              <a:t>Moxley</a:t>
            </a:r>
            <a:r>
              <a:rPr lang="en-US" sz="1600" b="1" dirty="0" smtClean="0"/>
              <a:t>, Ericsson, &amp; </a:t>
            </a:r>
            <a:r>
              <a:rPr lang="en-US" sz="1600" b="1" dirty="0" err="1" smtClean="0"/>
              <a:t>Tuffiash</a:t>
            </a:r>
            <a:r>
              <a:rPr lang="en-US" sz="1600" b="1" dirty="0" smtClean="0"/>
              <a:t> (2017)</a:t>
            </a:r>
            <a:endParaRPr lang="en-US" sz="1600" b="1"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461" y="5146273"/>
            <a:ext cx="1524000" cy="941833"/>
          </a:xfrm>
          <a:prstGeom prst="rect">
            <a:avLst/>
          </a:prstGeom>
        </p:spPr>
      </p:pic>
    </p:spTree>
    <p:extLst>
      <p:ext uri="{BB962C8B-B14F-4D97-AF65-F5344CB8AC3E}">
        <p14:creationId xmlns:p14="http://schemas.microsoft.com/office/powerpoint/2010/main" val="31769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THE BOTTOM-LINE</a:t>
            </a:r>
            <a:endParaRPr lang="en-US" sz="4000" b="1" dirty="0">
              <a:solidFill>
                <a:srgbClr val="646464"/>
              </a:solidFill>
            </a:endParaRPr>
          </a:p>
        </p:txBody>
      </p:sp>
      <p:sp>
        <p:nvSpPr>
          <p:cNvPr id="6" name="TextBox 5"/>
          <p:cNvSpPr txBox="1"/>
          <p:nvPr/>
        </p:nvSpPr>
        <p:spPr>
          <a:xfrm>
            <a:off x="990600" y="2214070"/>
            <a:ext cx="7685567" cy="3539430"/>
          </a:xfrm>
          <a:prstGeom prst="rect">
            <a:avLst/>
          </a:prstGeom>
          <a:noFill/>
        </p:spPr>
        <p:txBody>
          <a:bodyPr wrap="square" rtlCol="0">
            <a:spAutoFit/>
          </a:bodyPr>
          <a:lstStyle/>
          <a:p>
            <a:r>
              <a:rPr lang="en-US" sz="3200" b="1" dirty="0" smtClean="0"/>
              <a:t>What the evidence tells us: </a:t>
            </a:r>
            <a:r>
              <a:rPr lang="en-US" sz="3200" dirty="0" smtClean="0"/>
              <a:t>Deliberate </a:t>
            </a:r>
            <a:r>
              <a:rPr lang="en-US" sz="3200" dirty="0" smtClean="0"/>
              <a:t>practice is important as a predictor of individual differences in expertise, from a statistical, practical, and theoretical </a:t>
            </a:r>
            <a:r>
              <a:rPr lang="en-US" sz="3200" dirty="0" smtClean="0"/>
              <a:t>perspective. </a:t>
            </a:r>
            <a:r>
              <a:rPr lang="en-US" sz="3200" b="1" dirty="0" smtClean="0">
                <a:solidFill>
                  <a:srgbClr val="FF0000"/>
                </a:solidFill>
              </a:rPr>
              <a:t>It’s </a:t>
            </a:r>
            <a:r>
              <a:rPr lang="en-US" sz="3200" b="1" dirty="0" smtClean="0">
                <a:solidFill>
                  <a:srgbClr val="FF0000"/>
                </a:solidFill>
              </a:rPr>
              <a:t>just not as important as Ericsson has argued it is.</a:t>
            </a:r>
          </a:p>
          <a:p>
            <a:endParaRPr lang="en-US" sz="3200" dirty="0"/>
          </a:p>
        </p:txBody>
      </p:sp>
    </p:spTree>
    <p:extLst>
      <p:ext uri="{BB962C8B-B14F-4D97-AF65-F5344CB8AC3E}">
        <p14:creationId xmlns:p14="http://schemas.microsoft.com/office/powerpoint/2010/main" val="1493146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DOES ALL OF THIS MEAN?</a:t>
            </a:r>
            <a:endParaRPr lang="en-US" sz="4000" b="1" dirty="0">
              <a:solidFill>
                <a:srgbClr val="646464"/>
              </a:solidFill>
            </a:endParaRPr>
          </a:p>
        </p:txBody>
      </p:sp>
      <p:sp>
        <p:nvSpPr>
          <p:cNvPr id="4" name="TextBox 3"/>
          <p:cNvSpPr txBox="1"/>
          <p:nvPr/>
        </p:nvSpPr>
        <p:spPr>
          <a:xfrm>
            <a:off x="990600" y="2363212"/>
            <a:ext cx="7304568" cy="3046988"/>
          </a:xfrm>
          <a:prstGeom prst="rect">
            <a:avLst/>
          </a:prstGeom>
          <a:noFill/>
        </p:spPr>
        <p:txBody>
          <a:bodyPr wrap="square" rtlCol="0">
            <a:spAutoFit/>
          </a:bodyPr>
          <a:lstStyle/>
          <a:p>
            <a:r>
              <a:rPr lang="en-US" sz="3200" dirty="0" smtClean="0"/>
              <a:t>Barring disability, there </a:t>
            </a:r>
            <a:r>
              <a:rPr lang="en-US" sz="3200" dirty="0" smtClean="0"/>
              <a:t>is </a:t>
            </a:r>
            <a:r>
              <a:rPr lang="en-US" sz="3200" b="1" dirty="0" smtClean="0">
                <a:solidFill>
                  <a:srgbClr val="FF0000"/>
                </a:solidFill>
              </a:rPr>
              <a:t>no reason </a:t>
            </a:r>
            <a:r>
              <a:rPr lang="en-US" sz="3200" dirty="0" smtClean="0"/>
              <a:t>to think that </a:t>
            </a:r>
            <a:r>
              <a:rPr lang="en-US" sz="3200" dirty="0" smtClean="0"/>
              <a:t>a person will not </a:t>
            </a:r>
            <a:r>
              <a:rPr lang="en-US" sz="3200" dirty="0" smtClean="0"/>
              <a:t>benefit from deliberate practice, but people </a:t>
            </a:r>
            <a:r>
              <a:rPr lang="en-US" sz="3200" b="1" dirty="0" smtClean="0">
                <a:solidFill>
                  <a:srgbClr val="FF0000"/>
                </a:solidFill>
              </a:rPr>
              <a:t>vary widely</a:t>
            </a:r>
            <a:r>
              <a:rPr lang="en-US" sz="3200" dirty="0" smtClean="0"/>
              <a:t> in the amount </a:t>
            </a:r>
            <a:r>
              <a:rPr lang="en-US" sz="3200" dirty="0" smtClean="0"/>
              <a:t>of deliberate practice it </a:t>
            </a:r>
            <a:r>
              <a:rPr lang="en-US" sz="3200" dirty="0" smtClean="0"/>
              <a:t>takes them to reach a given level of skill. </a:t>
            </a:r>
            <a:endParaRPr lang="en-US" sz="3200" b="1" dirty="0" smtClean="0">
              <a:solidFill>
                <a:srgbClr val="FF0000"/>
              </a:solidFill>
            </a:endParaRPr>
          </a:p>
          <a:p>
            <a:endParaRPr lang="en-US" sz="3200" dirty="0"/>
          </a:p>
        </p:txBody>
      </p:sp>
    </p:spTree>
    <p:extLst>
      <p:ext uri="{BB962C8B-B14F-4D97-AF65-F5344CB8AC3E}">
        <p14:creationId xmlns:p14="http://schemas.microsoft.com/office/powerpoint/2010/main" val="20435451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DOES ALL OF THIS MEAN?</a:t>
            </a:r>
            <a:endParaRPr lang="en-US" sz="4000" b="1" dirty="0">
              <a:solidFill>
                <a:srgbClr val="64646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09800"/>
            <a:ext cx="3400425" cy="3400425"/>
          </a:xfrm>
          <a:prstGeom prst="rect">
            <a:avLst/>
          </a:prstGeom>
        </p:spPr>
      </p:pic>
      <p:sp>
        <p:nvSpPr>
          <p:cNvPr id="3" name="TextBox 2"/>
          <p:cNvSpPr txBox="1"/>
          <p:nvPr/>
        </p:nvSpPr>
        <p:spPr>
          <a:xfrm>
            <a:off x="1371600" y="5628167"/>
            <a:ext cx="3400425" cy="369332"/>
          </a:xfrm>
          <a:prstGeom prst="rect">
            <a:avLst/>
          </a:prstGeom>
          <a:noFill/>
        </p:spPr>
        <p:txBody>
          <a:bodyPr wrap="square" rtlCol="0">
            <a:spAutoFit/>
          </a:bodyPr>
          <a:lstStyle/>
          <a:p>
            <a:pPr algn="ctr"/>
            <a:r>
              <a:rPr lang="en-US" i="1" dirty="0" smtClean="0"/>
              <a:t>Guillermo </a:t>
            </a:r>
            <a:r>
              <a:rPr lang="en-US" i="1" dirty="0" err="1" smtClean="0"/>
              <a:t>Campitelli</a:t>
            </a:r>
            <a:endParaRPr lang="en-US" i="1" dirty="0"/>
          </a:p>
        </p:txBody>
      </p:sp>
      <p:sp>
        <p:nvSpPr>
          <p:cNvPr id="4" name="TextBox 3"/>
          <p:cNvSpPr txBox="1"/>
          <p:nvPr/>
        </p:nvSpPr>
        <p:spPr>
          <a:xfrm>
            <a:off x="4953000" y="2133600"/>
            <a:ext cx="3581400" cy="3600986"/>
          </a:xfrm>
          <a:prstGeom prst="rect">
            <a:avLst/>
          </a:prstGeom>
          <a:noFill/>
        </p:spPr>
        <p:txBody>
          <a:bodyPr wrap="square" rtlCol="0">
            <a:spAutoFit/>
          </a:bodyPr>
          <a:lstStyle/>
          <a:p>
            <a:r>
              <a:rPr lang="en-US" sz="2800" b="1" dirty="0" smtClean="0"/>
              <a:t>2007 Chess Study—</a:t>
            </a:r>
          </a:p>
          <a:p>
            <a:endParaRPr lang="en-US" sz="2000" dirty="0" smtClean="0"/>
          </a:p>
          <a:p>
            <a:pPr marL="285750" indent="-285750">
              <a:buFont typeface="Arial" panose="020B0604020202020204" pitchFamily="34" charset="0"/>
              <a:buChar char="•"/>
            </a:pPr>
            <a:r>
              <a:rPr lang="en-US" sz="2000" dirty="0" smtClean="0"/>
              <a:t>90 chess players recruited from Buenos Aries chess club</a:t>
            </a:r>
          </a:p>
          <a:p>
            <a:endParaRPr lang="en-US" sz="2000" dirty="0"/>
          </a:p>
          <a:p>
            <a:pPr marL="285750" indent="-285750">
              <a:buFont typeface="Arial" panose="020B0604020202020204" pitchFamily="34" charset="0"/>
              <a:buChar char="•"/>
            </a:pPr>
            <a:r>
              <a:rPr lang="en-US" sz="2000" dirty="0" smtClean="0"/>
              <a:t>Completed survey to assess amount of deliberate </a:t>
            </a:r>
            <a:r>
              <a:rPr lang="en-US" sz="2000" dirty="0" smtClean="0"/>
              <a:t>practice</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Massive variability in amount of deliberate practice to reach a given skill level.</a:t>
            </a:r>
            <a:endParaRPr lang="en-US" sz="2000" dirty="0"/>
          </a:p>
        </p:txBody>
      </p:sp>
    </p:spTree>
    <p:extLst>
      <p:ext uri="{BB962C8B-B14F-4D97-AF65-F5344CB8AC3E}">
        <p14:creationId xmlns:p14="http://schemas.microsoft.com/office/powerpoint/2010/main" val="3121869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DOES ALL OF THIS MEAN?</a:t>
            </a:r>
            <a:endParaRPr lang="en-US" sz="4000" b="1" dirty="0">
              <a:solidFill>
                <a:srgbClr val="646464"/>
              </a:solidFill>
            </a:endParaRPr>
          </a:p>
        </p:txBody>
      </p:sp>
      <p:pic>
        <p:nvPicPr>
          <p:cNvPr id="2" name="Picture 1"/>
          <p:cNvPicPr>
            <a:picLocks noChangeAspect="1"/>
          </p:cNvPicPr>
          <p:nvPr/>
        </p:nvPicPr>
        <p:blipFill>
          <a:blip r:embed="rId2"/>
          <a:stretch>
            <a:fillRect/>
          </a:stretch>
        </p:blipFill>
        <p:spPr>
          <a:xfrm>
            <a:off x="1176868" y="1521823"/>
            <a:ext cx="6781800" cy="4650377"/>
          </a:xfrm>
          <a:prstGeom prst="rect">
            <a:avLst/>
          </a:prstGeom>
        </p:spPr>
      </p:pic>
      <p:sp>
        <p:nvSpPr>
          <p:cNvPr id="3" name="TextBox 2"/>
          <p:cNvSpPr txBox="1"/>
          <p:nvPr/>
        </p:nvSpPr>
        <p:spPr>
          <a:xfrm>
            <a:off x="0" y="6183868"/>
            <a:ext cx="9144000" cy="369332"/>
          </a:xfrm>
          <a:prstGeom prst="rect">
            <a:avLst/>
          </a:prstGeom>
          <a:noFill/>
        </p:spPr>
        <p:txBody>
          <a:bodyPr wrap="square" rtlCol="0">
            <a:spAutoFit/>
          </a:bodyPr>
          <a:lstStyle/>
          <a:p>
            <a:pPr algn="ctr"/>
            <a:r>
              <a:rPr lang="en-US" dirty="0" err="1" smtClean="0"/>
              <a:t>Gobet</a:t>
            </a:r>
            <a:r>
              <a:rPr lang="en-US" dirty="0" smtClean="0"/>
              <a:t> &amp; </a:t>
            </a:r>
            <a:r>
              <a:rPr lang="en-US" dirty="0" err="1" smtClean="0"/>
              <a:t>Campitelli</a:t>
            </a:r>
            <a:r>
              <a:rPr lang="en-US" dirty="0" smtClean="0"/>
              <a:t> (2007); </a:t>
            </a:r>
            <a:r>
              <a:rPr lang="en-US" dirty="0" err="1" smtClean="0"/>
              <a:t>Campitelli</a:t>
            </a:r>
            <a:r>
              <a:rPr lang="en-US" dirty="0" smtClean="0"/>
              <a:t> &amp; </a:t>
            </a:r>
            <a:r>
              <a:rPr lang="en-US" dirty="0" err="1" smtClean="0"/>
              <a:t>Gobet</a:t>
            </a:r>
            <a:r>
              <a:rPr lang="en-US" dirty="0" smtClean="0"/>
              <a:t> (2008)</a:t>
            </a:r>
            <a:endParaRPr lang="en-US" dirty="0"/>
          </a:p>
        </p:txBody>
      </p:sp>
      <p:sp>
        <p:nvSpPr>
          <p:cNvPr id="4" name="TextBox 3"/>
          <p:cNvSpPr txBox="1"/>
          <p:nvPr/>
        </p:nvSpPr>
        <p:spPr>
          <a:xfrm>
            <a:off x="4267200" y="3200400"/>
            <a:ext cx="3048000" cy="1200329"/>
          </a:xfrm>
          <a:prstGeom prst="rect">
            <a:avLst/>
          </a:prstGeom>
          <a:noFill/>
        </p:spPr>
        <p:txBody>
          <a:bodyPr wrap="square" rtlCol="0">
            <a:spAutoFit/>
          </a:bodyPr>
          <a:lstStyle/>
          <a:p>
            <a:r>
              <a:rPr lang="en-US" b="1" dirty="0" smtClean="0">
                <a:solidFill>
                  <a:srgbClr val="FF0000"/>
                </a:solidFill>
              </a:rPr>
              <a:t>Large amount of variability within skill level. Some never reached master level, despite &gt; 25k </a:t>
            </a:r>
            <a:r>
              <a:rPr lang="en-US" b="1" dirty="0" smtClean="0">
                <a:solidFill>
                  <a:srgbClr val="FF0000"/>
                </a:solidFill>
              </a:rPr>
              <a:t>hours of DP.</a:t>
            </a:r>
            <a:endParaRPr lang="en-US" b="1" dirty="0">
              <a:solidFill>
                <a:srgbClr val="FF0000"/>
              </a:solidFill>
            </a:endParaRPr>
          </a:p>
        </p:txBody>
      </p:sp>
    </p:spTree>
    <p:extLst>
      <p:ext uri="{BB962C8B-B14F-4D97-AF65-F5344CB8AC3E}">
        <p14:creationId xmlns:p14="http://schemas.microsoft.com/office/powerpoint/2010/main" val="3181909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THE SCIENCE OF EXPERTISE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9457" name="Picture 1"/>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381000" y="2007600"/>
            <a:ext cx="8153400" cy="3402600"/>
          </a:xfrm>
          <a:prstGeom prst="rect">
            <a:avLst/>
          </a:prstGeom>
          <a:noFill/>
          <a:ln w="9525">
            <a:noFill/>
            <a:miter lim="800000"/>
            <a:headEnd/>
            <a:tailEnd/>
          </a:ln>
        </p:spPr>
      </p:pic>
      <p:sp>
        <p:nvSpPr>
          <p:cNvPr id="6" name="TextBox 5"/>
          <p:cNvSpPr txBox="1"/>
          <p:nvPr/>
        </p:nvSpPr>
        <p:spPr>
          <a:xfrm>
            <a:off x="370367" y="5694402"/>
            <a:ext cx="8578702" cy="553998"/>
          </a:xfrm>
          <a:prstGeom prst="rect">
            <a:avLst/>
          </a:prstGeom>
          <a:noFill/>
        </p:spPr>
        <p:txBody>
          <a:bodyPr wrap="square" rtlCol="0">
            <a:spAutoFit/>
          </a:bodyPr>
          <a:lstStyle/>
          <a:p>
            <a:r>
              <a:rPr lang="en-US" sz="3000" spc="100" dirty="0" smtClean="0"/>
              <a:t>What </a:t>
            </a:r>
            <a:r>
              <a:rPr lang="en-US" sz="3000" b="1" i="1" spc="100" dirty="0" smtClean="0">
                <a:solidFill>
                  <a:srgbClr val="006AA7"/>
                </a:solidFill>
              </a:rPr>
              <a:t>factors</a:t>
            </a:r>
            <a:r>
              <a:rPr lang="en-US" sz="3000" spc="100" dirty="0" smtClean="0">
                <a:solidFill>
                  <a:srgbClr val="006AA7"/>
                </a:solidFill>
              </a:rPr>
              <a:t> </a:t>
            </a:r>
            <a:r>
              <a:rPr lang="en-US" sz="3000" spc="100" dirty="0" smtClean="0"/>
              <a:t>explain this striking variability?</a:t>
            </a:r>
            <a:endParaRPr lang="en-US" sz="3000" spc="100" dirty="0"/>
          </a:p>
        </p:txBody>
      </p:sp>
      <p:sp>
        <p:nvSpPr>
          <p:cNvPr id="7" name="TextBox 6"/>
          <p:cNvSpPr txBox="1"/>
          <p:nvPr/>
        </p:nvSpPr>
        <p:spPr>
          <a:xfrm>
            <a:off x="1143000" y="3657600"/>
            <a:ext cx="2286000" cy="1200329"/>
          </a:xfrm>
          <a:prstGeom prst="rect">
            <a:avLst/>
          </a:prstGeom>
          <a:noFill/>
        </p:spPr>
        <p:txBody>
          <a:bodyPr wrap="square" rtlCol="0">
            <a:spAutoFit/>
          </a:bodyPr>
          <a:lstStyle/>
          <a:p>
            <a:pPr algn="ctr"/>
            <a:r>
              <a:rPr lang="en-US" sz="7200" dirty="0" smtClean="0">
                <a:solidFill>
                  <a:schemeClr val="bg1">
                    <a:lumMod val="95000"/>
                  </a:schemeClr>
                </a:solidFill>
              </a:rPr>
              <a:t>?</a:t>
            </a:r>
            <a:endParaRPr lang="en-US" sz="7200" dirty="0">
              <a:solidFill>
                <a:schemeClr val="bg1">
                  <a:lumMod val="95000"/>
                </a:schemeClr>
              </a:solidFill>
            </a:endParaRPr>
          </a:p>
        </p:txBody>
      </p:sp>
    </p:spTree>
    <p:extLst>
      <p:ext uri="{BB962C8B-B14F-4D97-AF65-F5344CB8AC3E}">
        <p14:creationId xmlns:p14="http://schemas.microsoft.com/office/powerpoint/2010/main" val="366675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DOES ALL OF THIS MEAN?</a:t>
            </a:r>
            <a:endParaRPr lang="en-US" sz="4000" b="1" dirty="0">
              <a:solidFill>
                <a:srgbClr val="646464"/>
              </a:solidFill>
            </a:endParaRPr>
          </a:p>
        </p:txBody>
      </p:sp>
      <p:pic>
        <p:nvPicPr>
          <p:cNvPr id="2" name="Picture 1"/>
          <p:cNvPicPr>
            <a:picLocks noChangeAspect="1"/>
          </p:cNvPicPr>
          <p:nvPr/>
        </p:nvPicPr>
        <p:blipFill>
          <a:blip r:embed="rId2"/>
          <a:stretch>
            <a:fillRect/>
          </a:stretch>
        </p:blipFill>
        <p:spPr>
          <a:xfrm>
            <a:off x="3352800" y="2185967"/>
            <a:ext cx="5410200" cy="43027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338367"/>
            <a:ext cx="2362200" cy="3597259"/>
          </a:xfrm>
          <a:prstGeom prst="rect">
            <a:avLst/>
          </a:prstGeom>
        </p:spPr>
      </p:pic>
      <p:sp>
        <p:nvSpPr>
          <p:cNvPr id="4" name="TextBox 3"/>
          <p:cNvSpPr txBox="1"/>
          <p:nvPr/>
        </p:nvSpPr>
        <p:spPr>
          <a:xfrm>
            <a:off x="228600" y="1437382"/>
            <a:ext cx="8763000" cy="707886"/>
          </a:xfrm>
          <a:prstGeom prst="rect">
            <a:avLst/>
          </a:prstGeom>
          <a:noFill/>
        </p:spPr>
        <p:txBody>
          <a:bodyPr wrap="square" rtlCol="0">
            <a:spAutoFit/>
          </a:bodyPr>
          <a:lstStyle/>
          <a:p>
            <a:pPr algn="ctr"/>
            <a:r>
              <a:rPr lang="en-US" sz="2000" b="1" dirty="0" smtClean="0"/>
              <a:t>In just over 5 years, </a:t>
            </a:r>
            <a:r>
              <a:rPr lang="en-US" sz="2000" b="1" dirty="0" smtClean="0"/>
              <a:t>Dan becomes </a:t>
            </a:r>
            <a:r>
              <a:rPr lang="en-US" sz="2000" b="1" dirty="0" smtClean="0"/>
              <a:t>a good </a:t>
            </a:r>
            <a:r>
              <a:rPr lang="en-US" sz="2000" b="1" dirty="0" smtClean="0"/>
              <a:t>recreational player, </a:t>
            </a:r>
          </a:p>
          <a:p>
            <a:pPr algn="ctr"/>
            <a:r>
              <a:rPr lang="en-US" sz="2000" b="1" dirty="0" smtClean="0"/>
              <a:t>though struggles in tournament play.</a:t>
            </a:r>
            <a:endParaRPr lang="en-US" sz="2000" b="1" dirty="0"/>
          </a:p>
        </p:txBody>
      </p:sp>
      <p:sp>
        <p:nvSpPr>
          <p:cNvPr id="5" name="TextBox 4"/>
          <p:cNvSpPr txBox="1"/>
          <p:nvPr/>
        </p:nvSpPr>
        <p:spPr>
          <a:xfrm>
            <a:off x="3691268" y="5202866"/>
            <a:ext cx="3646967" cy="461665"/>
          </a:xfrm>
          <a:prstGeom prst="rect">
            <a:avLst/>
          </a:prstGeom>
          <a:noFill/>
        </p:spPr>
        <p:txBody>
          <a:bodyPr wrap="square" rtlCol="0">
            <a:spAutoFit/>
          </a:bodyPr>
          <a:lstStyle/>
          <a:p>
            <a:pPr algn="r"/>
            <a:r>
              <a:rPr lang="en-US" sz="1200" dirty="0" smtClean="0"/>
              <a:t>+3 (75) </a:t>
            </a:r>
            <a:r>
              <a:rPr lang="en-US" sz="1200" dirty="0" smtClean="0"/>
              <a:t>in </a:t>
            </a:r>
            <a:r>
              <a:rPr lang="en-US" sz="1200" dirty="0" smtClean="0"/>
              <a:t>Riverside Masters </a:t>
            </a:r>
          </a:p>
          <a:p>
            <a:pPr algn="r"/>
            <a:r>
              <a:rPr lang="en-US" sz="1200" dirty="0" smtClean="0"/>
              <a:t>-2 (70) </a:t>
            </a:r>
            <a:r>
              <a:rPr lang="en-US" sz="1200" dirty="0" smtClean="0"/>
              <a:t>in </a:t>
            </a:r>
            <a:r>
              <a:rPr lang="en-US" sz="1200" dirty="0" smtClean="0"/>
              <a:t>non-tournament (career low)</a:t>
            </a:r>
            <a:endParaRPr lang="en-US" sz="1200" dirty="0"/>
          </a:p>
        </p:txBody>
      </p:sp>
      <p:cxnSp>
        <p:nvCxnSpPr>
          <p:cNvPr id="7" name="Straight Connector 6"/>
          <p:cNvCxnSpPr/>
          <p:nvPr/>
        </p:nvCxnSpPr>
        <p:spPr>
          <a:xfrm flipV="1">
            <a:off x="7205330" y="5640288"/>
            <a:ext cx="0" cy="16258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84899" y="2660940"/>
            <a:ext cx="2971800" cy="276999"/>
          </a:xfrm>
          <a:prstGeom prst="rect">
            <a:avLst/>
          </a:prstGeom>
          <a:noFill/>
        </p:spPr>
        <p:txBody>
          <a:bodyPr wrap="square" rtlCol="0">
            <a:spAutoFit/>
          </a:bodyPr>
          <a:lstStyle/>
          <a:p>
            <a:pPr algn="r"/>
            <a:r>
              <a:rPr lang="en-US" sz="1200" dirty="0" smtClean="0"/>
              <a:t>+25 </a:t>
            </a:r>
            <a:r>
              <a:rPr lang="en-US" sz="1200" dirty="0" smtClean="0"/>
              <a:t>(87/80) in Oregon Mid-Am</a:t>
            </a:r>
            <a:endParaRPr lang="en-US" sz="1200" dirty="0"/>
          </a:p>
        </p:txBody>
      </p:sp>
      <p:cxnSp>
        <p:nvCxnSpPr>
          <p:cNvPr id="11" name="Straight Connector 10"/>
          <p:cNvCxnSpPr/>
          <p:nvPr/>
        </p:nvCxnSpPr>
        <p:spPr>
          <a:xfrm flipV="1">
            <a:off x="7848600" y="4519870"/>
            <a:ext cx="0" cy="128016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2865189"/>
            <a:ext cx="0" cy="100584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467600" y="5193268"/>
            <a:ext cx="10633" cy="61978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88735" y="4985934"/>
            <a:ext cx="3797597" cy="276999"/>
          </a:xfrm>
          <a:prstGeom prst="rect">
            <a:avLst/>
          </a:prstGeom>
          <a:noFill/>
        </p:spPr>
        <p:txBody>
          <a:bodyPr wrap="square" rtlCol="0">
            <a:spAutoFit/>
          </a:bodyPr>
          <a:lstStyle/>
          <a:p>
            <a:pPr algn="r"/>
            <a:r>
              <a:rPr lang="en-US" sz="1200" dirty="0" smtClean="0"/>
              <a:t>+47 </a:t>
            </a:r>
            <a:r>
              <a:rPr lang="en-US" sz="1200" dirty="0" smtClean="0"/>
              <a:t>(88/87/88) in </a:t>
            </a:r>
            <a:r>
              <a:rPr lang="en-US" sz="1200" dirty="0" smtClean="0"/>
              <a:t>Royal Oaks </a:t>
            </a:r>
            <a:r>
              <a:rPr lang="en-US" sz="1200" dirty="0" err="1" smtClean="0"/>
              <a:t>Inv’l</a:t>
            </a:r>
            <a:endParaRPr lang="en-US" sz="1200" dirty="0"/>
          </a:p>
        </p:txBody>
      </p:sp>
      <p:cxnSp>
        <p:nvCxnSpPr>
          <p:cNvPr id="21" name="Straight Connector 20"/>
          <p:cNvCxnSpPr/>
          <p:nvPr/>
        </p:nvCxnSpPr>
        <p:spPr>
          <a:xfrm flipV="1">
            <a:off x="7239000" y="5639835"/>
            <a:ext cx="0" cy="16258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83866" y="2373867"/>
            <a:ext cx="2971800" cy="276999"/>
          </a:xfrm>
          <a:prstGeom prst="rect">
            <a:avLst/>
          </a:prstGeom>
          <a:noFill/>
        </p:spPr>
        <p:txBody>
          <a:bodyPr wrap="square" rtlCol="0">
            <a:spAutoFit/>
          </a:bodyPr>
          <a:lstStyle/>
          <a:p>
            <a:pPr algn="r"/>
            <a:r>
              <a:rPr lang="en-US" sz="1200" dirty="0" smtClean="0"/>
              <a:t>+21 (84/81</a:t>
            </a:r>
            <a:r>
              <a:rPr lang="en-US" sz="1200" dirty="0" smtClean="0"/>
              <a:t>) in Iceberg Open</a:t>
            </a:r>
            <a:endParaRPr lang="en-US" sz="1200" dirty="0"/>
          </a:p>
        </p:txBody>
      </p:sp>
      <p:cxnSp>
        <p:nvCxnSpPr>
          <p:cNvPr id="25" name="Straight Connector 24"/>
          <p:cNvCxnSpPr/>
          <p:nvPr/>
        </p:nvCxnSpPr>
        <p:spPr>
          <a:xfrm flipV="1">
            <a:off x="8456431" y="4702400"/>
            <a:ext cx="0" cy="109728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456431" y="4004198"/>
            <a:ext cx="0" cy="4572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458200" y="2584390"/>
            <a:ext cx="0" cy="11887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848600" y="4029002"/>
            <a:ext cx="0" cy="36576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077200" y="6183868"/>
            <a:ext cx="838200" cy="369332"/>
          </a:xfrm>
          <a:prstGeom prst="rect">
            <a:avLst/>
          </a:prstGeom>
          <a:noFill/>
        </p:spPr>
        <p:txBody>
          <a:bodyPr wrap="square" rtlCol="0">
            <a:spAutoFit/>
          </a:bodyPr>
          <a:lstStyle/>
          <a:p>
            <a:r>
              <a:rPr lang="en-US" b="1" dirty="0" smtClean="0">
                <a:solidFill>
                  <a:srgbClr val="FF0000"/>
                </a:solidFill>
              </a:rPr>
              <a:t>Injury</a:t>
            </a:r>
            <a:endParaRPr lang="en-US" b="1" dirty="0">
              <a:solidFill>
                <a:srgbClr val="FF0000"/>
              </a:solidFill>
            </a:endParaRPr>
          </a:p>
        </p:txBody>
      </p:sp>
    </p:spTree>
    <p:extLst>
      <p:ext uri="{BB962C8B-B14F-4D97-AF65-F5344CB8AC3E}">
        <p14:creationId xmlns:p14="http://schemas.microsoft.com/office/powerpoint/2010/main" val="3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WHAT DOES ALL OF THIS MEAN?</a:t>
            </a:r>
            <a:endParaRPr lang="en-US" sz="4000" b="1" dirty="0">
              <a:solidFill>
                <a:srgbClr val="646464"/>
              </a:solidFill>
            </a:endParaRPr>
          </a:p>
        </p:txBody>
      </p:sp>
      <p:sp>
        <p:nvSpPr>
          <p:cNvPr id="5" name="TextBox 4"/>
          <p:cNvSpPr txBox="1"/>
          <p:nvPr/>
        </p:nvSpPr>
        <p:spPr>
          <a:xfrm>
            <a:off x="4343400" y="1501200"/>
            <a:ext cx="4724400" cy="5447645"/>
          </a:xfrm>
          <a:prstGeom prst="rect">
            <a:avLst/>
          </a:prstGeom>
          <a:noFill/>
        </p:spPr>
        <p:txBody>
          <a:bodyPr wrap="square" rtlCol="0">
            <a:spAutoFit/>
          </a:bodyPr>
          <a:lstStyle/>
          <a:p>
            <a:r>
              <a:rPr lang="en-US" sz="2400" b="1" dirty="0" smtClean="0"/>
              <a:t>What Greg Norman accomplished in 5 years…</a:t>
            </a:r>
          </a:p>
          <a:p>
            <a:endParaRPr lang="en-US" sz="1200" b="1" dirty="0" smtClean="0">
              <a:solidFill>
                <a:srgbClr val="0070C0"/>
              </a:solidFill>
            </a:endParaRPr>
          </a:p>
          <a:p>
            <a:r>
              <a:rPr lang="en-US" sz="2000" b="1" dirty="0" smtClean="0">
                <a:solidFill>
                  <a:srgbClr val="0070C0"/>
                </a:solidFill>
              </a:rPr>
              <a:t>Age 15:</a:t>
            </a:r>
            <a:r>
              <a:rPr lang="en-US" sz="2000" dirty="0" smtClean="0">
                <a:solidFill>
                  <a:srgbClr val="0070C0"/>
                </a:solidFill>
              </a:rPr>
              <a:t> </a:t>
            </a:r>
            <a:r>
              <a:rPr lang="en-US" sz="2000" dirty="0" smtClean="0"/>
              <a:t>gets first set of golf clubs, records first score of 108.</a:t>
            </a:r>
          </a:p>
          <a:p>
            <a:endParaRPr lang="en-US" sz="1200" dirty="0"/>
          </a:p>
          <a:p>
            <a:r>
              <a:rPr lang="en-US" sz="2000" b="1" dirty="0">
                <a:solidFill>
                  <a:srgbClr val="0070C0"/>
                </a:solidFill>
              </a:rPr>
              <a:t>Age </a:t>
            </a:r>
            <a:r>
              <a:rPr lang="en-US" sz="2000" b="1" dirty="0" smtClean="0">
                <a:solidFill>
                  <a:srgbClr val="0070C0"/>
                </a:solidFill>
              </a:rPr>
              <a:t>17: </a:t>
            </a:r>
            <a:r>
              <a:rPr lang="en-US" sz="2000" dirty="0" smtClean="0"/>
              <a:t>reaches </a:t>
            </a:r>
            <a:r>
              <a:rPr lang="en-US" sz="2000" dirty="0"/>
              <a:t>a </a:t>
            </a:r>
            <a:r>
              <a:rPr lang="en-US" sz="2000" dirty="0" smtClean="0"/>
              <a:t>scratch (zero handicap) about 18 months after beginning</a:t>
            </a:r>
            <a:endParaRPr lang="en-US" sz="2000" dirty="0"/>
          </a:p>
          <a:p>
            <a:endParaRPr lang="en-US" sz="1200" dirty="0" smtClean="0"/>
          </a:p>
          <a:p>
            <a:r>
              <a:rPr lang="en-US" sz="2000" b="1" dirty="0">
                <a:solidFill>
                  <a:srgbClr val="0070C0"/>
                </a:solidFill>
              </a:rPr>
              <a:t>Age </a:t>
            </a:r>
            <a:r>
              <a:rPr lang="en-US" sz="2000" b="1" dirty="0" smtClean="0">
                <a:solidFill>
                  <a:srgbClr val="0070C0"/>
                </a:solidFill>
              </a:rPr>
              <a:t>18:</a:t>
            </a:r>
            <a:r>
              <a:rPr lang="en-US" sz="2000" dirty="0" smtClean="0"/>
              <a:t> second-low amateur in Australian Open </a:t>
            </a:r>
            <a:r>
              <a:rPr lang="en-US" sz="2000" dirty="0" smtClean="0"/>
              <a:t>(+7 for </a:t>
            </a:r>
            <a:r>
              <a:rPr lang="en-US" sz="2000" dirty="0" smtClean="0"/>
              <a:t>4 days).</a:t>
            </a:r>
          </a:p>
          <a:p>
            <a:endParaRPr lang="en-US" sz="1200" dirty="0"/>
          </a:p>
          <a:p>
            <a:r>
              <a:rPr lang="en-US" sz="2000" b="1" dirty="0" smtClean="0">
                <a:solidFill>
                  <a:srgbClr val="0070C0"/>
                </a:solidFill>
              </a:rPr>
              <a:t>Age 21:</a:t>
            </a:r>
            <a:r>
              <a:rPr lang="en-US" sz="2000" dirty="0" smtClean="0"/>
              <a:t> Turns pro; with </a:t>
            </a:r>
            <a:r>
              <a:rPr lang="en-US" sz="2000" dirty="0" smtClean="0"/>
              <a:t>-13 </a:t>
            </a:r>
            <a:r>
              <a:rPr lang="en-US" sz="2000" dirty="0" smtClean="0"/>
              <a:t>total, wins first professional tournament, in Adelaide, beating two of best players in world.</a:t>
            </a:r>
          </a:p>
          <a:p>
            <a:endParaRPr lang="en-US" sz="1200" dirty="0"/>
          </a:p>
          <a:p>
            <a:r>
              <a:rPr lang="en-US" sz="2000" i="1" dirty="0" smtClean="0"/>
              <a:t>At age 32, reaches World No. 1; holds spot for total of 332 non-consecutive weeks.</a:t>
            </a:r>
            <a:endParaRPr lang="en-US" sz="1400" i="1" dirty="0"/>
          </a:p>
          <a:p>
            <a:endParaRPr lang="en-US" sz="2000" dirty="0" smtClean="0"/>
          </a:p>
        </p:txBody>
      </p:sp>
      <p:pic>
        <p:nvPicPr>
          <p:cNvPr id="3" name="Picture 2"/>
          <p:cNvPicPr>
            <a:picLocks noChangeAspect="1"/>
          </p:cNvPicPr>
          <p:nvPr/>
        </p:nvPicPr>
        <p:blipFill>
          <a:blip r:embed="rId3"/>
          <a:stretch>
            <a:fillRect/>
          </a:stretch>
        </p:blipFill>
        <p:spPr>
          <a:xfrm>
            <a:off x="228600" y="1539765"/>
            <a:ext cx="3962400" cy="5013435"/>
          </a:xfrm>
          <a:prstGeom prst="rect">
            <a:avLst/>
          </a:prstGeom>
        </p:spPr>
      </p:pic>
    </p:spTree>
    <p:extLst>
      <p:ext uri="{BB962C8B-B14F-4D97-AF65-F5344CB8AC3E}">
        <p14:creationId xmlns:p14="http://schemas.microsoft.com/office/powerpoint/2010/main" val="7752058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ach Hambrick\AppData\Local\Microsoft\Windows\Temporary Internet Files\Content.IE5\AR15BNGQ\creativity_by_waterpolo218-d5ql82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92349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ach Hambrick\AppData\Local\Microsoft\Windows\Temporary Internet Files\Content.IE5\AR15BNGQ\creativity_by_waterpolo218-d5ql82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xtBox 1"/>
          <p:cNvSpPr txBox="1"/>
          <p:nvPr/>
        </p:nvSpPr>
        <p:spPr>
          <a:xfrm>
            <a:off x="4876800" y="381000"/>
            <a:ext cx="4038600" cy="1569660"/>
          </a:xfrm>
          <a:prstGeom prst="rect">
            <a:avLst/>
          </a:prstGeom>
          <a:noFill/>
        </p:spPr>
        <p:txBody>
          <a:bodyPr wrap="square" rtlCol="0">
            <a:spAutoFit/>
          </a:bodyPr>
          <a:lstStyle/>
          <a:p>
            <a:r>
              <a:rPr lang="en-US" sz="3200" i="1" dirty="0" smtClean="0">
                <a:solidFill>
                  <a:srgbClr val="006AA7"/>
                </a:solidFill>
              </a:rPr>
              <a:t>One piece </a:t>
            </a:r>
          </a:p>
          <a:p>
            <a:r>
              <a:rPr lang="en-US" sz="3200" i="1" dirty="0" smtClean="0">
                <a:solidFill>
                  <a:schemeClr val="bg1">
                    <a:lumMod val="50000"/>
                  </a:schemeClr>
                </a:solidFill>
              </a:rPr>
              <a:t>	of a complex </a:t>
            </a:r>
          </a:p>
          <a:p>
            <a:r>
              <a:rPr lang="en-US" sz="3200" i="1" dirty="0">
                <a:solidFill>
                  <a:schemeClr val="bg1">
                    <a:lumMod val="50000"/>
                  </a:schemeClr>
                </a:solidFill>
              </a:rPr>
              <a:t>	</a:t>
            </a:r>
            <a:r>
              <a:rPr lang="en-US" sz="3200" i="1" dirty="0" smtClean="0">
                <a:solidFill>
                  <a:schemeClr val="bg1">
                    <a:lumMod val="50000"/>
                  </a:schemeClr>
                </a:solidFill>
              </a:rPr>
              <a:t>	       puzzle</a:t>
            </a:r>
            <a:endParaRPr lang="en-US" sz="3200" i="1" dirty="0">
              <a:solidFill>
                <a:schemeClr val="bg1">
                  <a:lumMod val="50000"/>
                </a:schemeClr>
              </a:solidFill>
            </a:endParaRPr>
          </a:p>
        </p:txBody>
      </p:sp>
    </p:spTree>
    <p:extLst>
      <p:ext uri="{BB962C8B-B14F-4D97-AF65-F5344CB8AC3E}">
        <p14:creationId xmlns:p14="http://schemas.microsoft.com/office/powerpoint/2010/main" val="3543443596"/>
      </p:ext>
    </p:extLst>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OTHER PIECES OF PUZZLE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5" name="TextBox 14"/>
          <p:cNvSpPr txBox="1"/>
          <p:nvPr/>
        </p:nvSpPr>
        <p:spPr>
          <a:xfrm>
            <a:off x="3449828" y="1660460"/>
            <a:ext cx="5617972" cy="553998"/>
          </a:xfrm>
          <a:prstGeom prst="rect">
            <a:avLst/>
          </a:prstGeom>
          <a:noFill/>
        </p:spPr>
        <p:txBody>
          <a:bodyPr wrap="square" rtlCol="0">
            <a:spAutoFit/>
          </a:bodyPr>
          <a:lstStyle/>
          <a:p>
            <a:pPr lvl="0"/>
            <a:r>
              <a:rPr lang="en-US" sz="3000" b="1" dirty="0" smtClean="0">
                <a:solidFill>
                  <a:schemeClr val="tx1">
                    <a:lumMod val="65000"/>
                    <a:lumOff val="35000"/>
                  </a:schemeClr>
                </a:solidFill>
              </a:rPr>
              <a:t>Developmental factors</a:t>
            </a:r>
            <a:endParaRPr lang="en-US" sz="3000" b="1" dirty="0">
              <a:solidFill>
                <a:schemeClr val="bg1">
                  <a:lumMod val="50000"/>
                </a:schemeClr>
              </a:solidFill>
            </a:endParaRPr>
          </a:p>
        </p:txBody>
      </p:sp>
      <p:pic>
        <p:nvPicPr>
          <p:cNvPr id="6" name="Picture 5"/>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2682986">
            <a:off x="2501834" y="1530192"/>
            <a:ext cx="731520" cy="731520"/>
          </a:xfrm>
          <a:prstGeom prst="rect">
            <a:avLst/>
          </a:prstGeom>
          <a:solidFill>
            <a:schemeClr val="bg1"/>
          </a:solidFill>
        </p:spPr>
      </p:pic>
      <p:sp>
        <p:nvSpPr>
          <p:cNvPr id="23" name="TextBox 22"/>
          <p:cNvSpPr txBox="1"/>
          <p:nvPr/>
        </p:nvSpPr>
        <p:spPr>
          <a:xfrm>
            <a:off x="2459736" y="1673843"/>
            <a:ext cx="609600" cy="369332"/>
          </a:xfrm>
          <a:prstGeom prst="rect">
            <a:avLst/>
          </a:prstGeom>
          <a:noFill/>
        </p:spPr>
        <p:txBody>
          <a:bodyPr wrap="square" rtlCol="0">
            <a:spAutoFit/>
          </a:bodyPr>
          <a:lstStyle/>
          <a:p>
            <a:pPr algn="ctr"/>
            <a:r>
              <a:rPr lang="en-US" b="1" dirty="0" smtClean="0">
                <a:solidFill>
                  <a:schemeClr val="bg1">
                    <a:lumMod val="95000"/>
                  </a:schemeClr>
                </a:solidFill>
              </a:rPr>
              <a:t>1</a:t>
            </a:r>
            <a:endParaRPr lang="en-US" b="1" dirty="0">
              <a:solidFill>
                <a:schemeClr val="bg1">
                  <a:lumMod val="95000"/>
                </a:schemeClr>
              </a:solidFill>
            </a:endParaRPr>
          </a:p>
        </p:txBody>
      </p:sp>
      <p:sp>
        <p:nvSpPr>
          <p:cNvPr id="24" name="TextBox 23"/>
          <p:cNvSpPr txBox="1"/>
          <p:nvPr/>
        </p:nvSpPr>
        <p:spPr>
          <a:xfrm>
            <a:off x="3449828" y="2782194"/>
            <a:ext cx="5617972" cy="553998"/>
          </a:xfrm>
          <a:prstGeom prst="rect">
            <a:avLst/>
          </a:prstGeom>
          <a:noFill/>
        </p:spPr>
        <p:txBody>
          <a:bodyPr wrap="square" rtlCol="0">
            <a:spAutoFit/>
          </a:bodyPr>
          <a:lstStyle/>
          <a:p>
            <a:pPr lvl="0"/>
            <a:r>
              <a:rPr lang="en-US" sz="3000" b="1" dirty="0" smtClean="0">
                <a:solidFill>
                  <a:schemeClr val="tx1">
                    <a:lumMod val="65000"/>
                    <a:lumOff val="35000"/>
                  </a:schemeClr>
                </a:solidFill>
              </a:rPr>
              <a:t>Ability factors</a:t>
            </a:r>
            <a:endParaRPr lang="en-US" sz="3000" b="1" dirty="0">
              <a:solidFill>
                <a:schemeClr val="bg1">
                  <a:lumMod val="50000"/>
                </a:schemeClr>
              </a:solidFill>
            </a:endParaRPr>
          </a:p>
        </p:txBody>
      </p:sp>
      <p:pic>
        <p:nvPicPr>
          <p:cNvPr id="25" name="Picture 2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682986">
            <a:off x="2501834" y="2640855"/>
            <a:ext cx="731520" cy="731520"/>
          </a:xfrm>
          <a:prstGeom prst="rect">
            <a:avLst/>
          </a:prstGeom>
        </p:spPr>
      </p:pic>
      <p:sp>
        <p:nvSpPr>
          <p:cNvPr id="26" name="TextBox 25"/>
          <p:cNvSpPr txBox="1"/>
          <p:nvPr/>
        </p:nvSpPr>
        <p:spPr>
          <a:xfrm>
            <a:off x="2459736" y="2784506"/>
            <a:ext cx="609600" cy="369332"/>
          </a:xfrm>
          <a:prstGeom prst="rect">
            <a:avLst/>
          </a:prstGeom>
          <a:noFill/>
        </p:spPr>
        <p:txBody>
          <a:bodyPr wrap="square" rtlCol="0">
            <a:spAutoFit/>
          </a:bodyPr>
          <a:lstStyle/>
          <a:p>
            <a:pPr algn="ctr"/>
            <a:r>
              <a:rPr lang="en-US" b="1" dirty="0" smtClean="0">
                <a:solidFill>
                  <a:schemeClr val="bg1">
                    <a:lumMod val="95000"/>
                  </a:schemeClr>
                </a:solidFill>
              </a:rPr>
              <a:t>2</a:t>
            </a:r>
            <a:endParaRPr lang="en-US" b="1" dirty="0">
              <a:solidFill>
                <a:schemeClr val="bg1">
                  <a:lumMod val="95000"/>
                </a:schemeClr>
              </a:solidFill>
            </a:endParaRPr>
          </a:p>
        </p:txBody>
      </p:sp>
      <p:sp>
        <p:nvSpPr>
          <p:cNvPr id="27" name="TextBox 26"/>
          <p:cNvSpPr txBox="1"/>
          <p:nvPr/>
        </p:nvSpPr>
        <p:spPr>
          <a:xfrm>
            <a:off x="3449828" y="3861396"/>
            <a:ext cx="5617972" cy="553998"/>
          </a:xfrm>
          <a:prstGeom prst="rect">
            <a:avLst/>
          </a:prstGeom>
          <a:noFill/>
        </p:spPr>
        <p:txBody>
          <a:bodyPr wrap="square" rtlCol="0">
            <a:spAutoFit/>
          </a:bodyPr>
          <a:lstStyle/>
          <a:p>
            <a:pPr lvl="0"/>
            <a:r>
              <a:rPr lang="en-US" sz="3000" b="1" dirty="0" smtClean="0">
                <a:solidFill>
                  <a:schemeClr val="tx1">
                    <a:lumMod val="65000"/>
                    <a:lumOff val="35000"/>
                  </a:schemeClr>
                </a:solidFill>
              </a:rPr>
              <a:t>Dispositional factors</a:t>
            </a:r>
            <a:endParaRPr lang="en-US" sz="3000" b="1" dirty="0">
              <a:solidFill>
                <a:schemeClr val="bg1">
                  <a:lumMod val="50000"/>
                </a:schemeClr>
              </a:solidFill>
            </a:endParaRPr>
          </a:p>
        </p:txBody>
      </p:sp>
      <p:pic>
        <p:nvPicPr>
          <p:cNvPr id="28" name="Picture 27"/>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682986">
            <a:off x="2501834" y="3730690"/>
            <a:ext cx="731520" cy="731520"/>
          </a:xfrm>
          <a:prstGeom prst="rect">
            <a:avLst/>
          </a:prstGeom>
        </p:spPr>
      </p:pic>
      <p:sp>
        <p:nvSpPr>
          <p:cNvPr id="29" name="TextBox 28"/>
          <p:cNvSpPr txBox="1"/>
          <p:nvPr/>
        </p:nvSpPr>
        <p:spPr>
          <a:xfrm>
            <a:off x="2459736" y="3874341"/>
            <a:ext cx="609600" cy="369332"/>
          </a:xfrm>
          <a:prstGeom prst="rect">
            <a:avLst/>
          </a:prstGeom>
          <a:noFill/>
        </p:spPr>
        <p:txBody>
          <a:bodyPr wrap="square" rtlCol="0">
            <a:spAutoFit/>
          </a:bodyPr>
          <a:lstStyle/>
          <a:p>
            <a:pPr algn="ctr"/>
            <a:r>
              <a:rPr lang="en-US" b="1" dirty="0" smtClean="0">
                <a:solidFill>
                  <a:schemeClr val="bg1">
                    <a:lumMod val="95000"/>
                  </a:schemeClr>
                </a:solidFill>
              </a:rPr>
              <a:t>3</a:t>
            </a:r>
            <a:endParaRPr lang="en-US" b="1" dirty="0">
              <a:solidFill>
                <a:schemeClr val="bg1">
                  <a:lumMod val="95000"/>
                </a:schemeClr>
              </a:solidFill>
            </a:endParaRPr>
          </a:p>
        </p:txBody>
      </p:sp>
      <p:sp>
        <p:nvSpPr>
          <p:cNvPr id="13" name="TextBox 12"/>
          <p:cNvSpPr txBox="1"/>
          <p:nvPr/>
        </p:nvSpPr>
        <p:spPr>
          <a:xfrm>
            <a:off x="3449828" y="4961864"/>
            <a:ext cx="5617972" cy="553998"/>
          </a:xfrm>
          <a:prstGeom prst="rect">
            <a:avLst/>
          </a:prstGeom>
          <a:noFill/>
        </p:spPr>
        <p:txBody>
          <a:bodyPr wrap="square" rtlCol="0">
            <a:spAutoFit/>
          </a:bodyPr>
          <a:lstStyle/>
          <a:p>
            <a:pPr lvl="0"/>
            <a:r>
              <a:rPr lang="en-US" sz="3000" b="1" dirty="0" smtClean="0">
                <a:solidFill>
                  <a:schemeClr val="tx1">
                    <a:lumMod val="65000"/>
                    <a:lumOff val="35000"/>
                  </a:schemeClr>
                </a:solidFill>
              </a:rPr>
              <a:t>Genetic factors</a:t>
            </a:r>
            <a:endParaRPr lang="en-US" sz="3000" b="1" dirty="0">
              <a:solidFill>
                <a:schemeClr val="bg1">
                  <a:lumMod val="50000"/>
                </a:schemeClr>
              </a:solidFill>
            </a:endParaRPr>
          </a:p>
        </p:txBody>
      </p:sp>
      <p:pic>
        <p:nvPicPr>
          <p:cNvPr id="16" name="Picture 1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682986">
            <a:off x="2501834" y="4820525"/>
            <a:ext cx="731520" cy="731520"/>
          </a:xfrm>
          <a:prstGeom prst="rect">
            <a:avLst/>
          </a:prstGeom>
        </p:spPr>
      </p:pic>
      <p:sp>
        <p:nvSpPr>
          <p:cNvPr id="17" name="TextBox 16"/>
          <p:cNvSpPr txBox="1"/>
          <p:nvPr/>
        </p:nvSpPr>
        <p:spPr>
          <a:xfrm>
            <a:off x="2459736" y="4964176"/>
            <a:ext cx="609600" cy="369332"/>
          </a:xfrm>
          <a:prstGeom prst="rect">
            <a:avLst/>
          </a:prstGeom>
          <a:noFill/>
        </p:spPr>
        <p:txBody>
          <a:bodyPr wrap="square" rtlCol="0">
            <a:spAutoFit/>
          </a:bodyPr>
          <a:lstStyle/>
          <a:p>
            <a:pPr algn="ctr"/>
            <a:r>
              <a:rPr lang="en-US" b="1" dirty="0" smtClean="0">
                <a:solidFill>
                  <a:schemeClr val="bg1">
                    <a:lumMod val="95000"/>
                  </a:schemeClr>
                </a:solidFill>
              </a:rPr>
              <a:t>4</a:t>
            </a:r>
            <a:endParaRPr lang="en-US" b="1" dirty="0">
              <a:solidFill>
                <a:schemeClr val="bg1">
                  <a:lumMod val="95000"/>
                </a:schemeClr>
              </a:solidFill>
            </a:endParaRPr>
          </a:p>
        </p:txBody>
      </p:sp>
      <p:pic>
        <p:nvPicPr>
          <p:cNvPr id="18" name="Picture 17"/>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682986">
            <a:off x="2503064" y="5898783"/>
            <a:ext cx="731520" cy="731520"/>
          </a:xfrm>
          <a:prstGeom prst="rect">
            <a:avLst/>
          </a:prstGeom>
        </p:spPr>
      </p:pic>
      <p:sp>
        <p:nvSpPr>
          <p:cNvPr id="19" name="TextBox 18"/>
          <p:cNvSpPr txBox="1"/>
          <p:nvPr/>
        </p:nvSpPr>
        <p:spPr>
          <a:xfrm>
            <a:off x="2460966" y="6042434"/>
            <a:ext cx="609600" cy="369332"/>
          </a:xfrm>
          <a:prstGeom prst="rect">
            <a:avLst/>
          </a:prstGeom>
          <a:noFill/>
        </p:spPr>
        <p:txBody>
          <a:bodyPr wrap="square" rtlCol="0">
            <a:spAutoFit/>
          </a:bodyPr>
          <a:lstStyle/>
          <a:p>
            <a:pPr algn="ctr"/>
            <a:r>
              <a:rPr lang="en-US" b="1" dirty="0" smtClean="0">
                <a:solidFill>
                  <a:schemeClr val="bg1">
                    <a:lumMod val="95000"/>
                  </a:schemeClr>
                </a:solidFill>
              </a:rPr>
              <a:t>5</a:t>
            </a:r>
            <a:endParaRPr lang="en-US" b="1" dirty="0">
              <a:solidFill>
                <a:schemeClr val="bg1">
                  <a:lumMod val="95000"/>
                </a:schemeClr>
              </a:solidFill>
            </a:endParaRPr>
          </a:p>
        </p:txBody>
      </p:sp>
      <p:sp>
        <p:nvSpPr>
          <p:cNvPr id="20" name="TextBox 19"/>
          <p:cNvSpPr txBox="1"/>
          <p:nvPr/>
        </p:nvSpPr>
        <p:spPr>
          <a:xfrm>
            <a:off x="3450266" y="6031101"/>
            <a:ext cx="5617972" cy="553998"/>
          </a:xfrm>
          <a:prstGeom prst="rect">
            <a:avLst/>
          </a:prstGeom>
          <a:noFill/>
        </p:spPr>
        <p:txBody>
          <a:bodyPr wrap="square" rtlCol="0">
            <a:spAutoFit/>
          </a:bodyPr>
          <a:lstStyle/>
          <a:p>
            <a:pPr lvl="0"/>
            <a:r>
              <a:rPr lang="en-US" sz="3000" b="1" dirty="0" smtClean="0">
                <a:solidFill>
                  <a:schemeClr val="tx1">
                    <a:lumMod val="65000"/>
                    <a:lumOff val="35000"/>
                  </a:schemeClr>
                </a:solidFill>
              </a:rPr>
              <a:t>Task/situational factors</a:t>
            </a:r>
            <a:endParaRPr lang="en-US" sz="3000"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DEVELOPMENTAL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4" name="Rectangle 33"/>
          <p:cNvSpPr/>
          <p:nvPr/>
        </p:nvSpPr>
        <p:spPr>
          <a:xfrm>
            <a:off x="4191001" y="1752600"/>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0" y="1609829"/>
            <a:ext cx="2838450" cy="4054929"/>
          </a:xfrm>
          <a:prstGeom prst="rect">
            <a:avLst/>
          </a:prstGeom>
        </p:spPr>
      </p:pic>
      <p:sp>
        <p:nvSpPr>
          <p:cNvPr id="4" name="TextBox 3"/>
          <p:cNvSpPr txBox="1"/>
          <p:nvPr/>
        </p:nvSpPr>
        <p:spPr>
          <a:xfrm>
            <a:off x="0" y="5956002"/>
            <a:ext cx="9144000" cy="492443"/>
          </a:xfrm>
          <a:prstGeom prst="rect">
            <a:avLst/>
          </a:prstGeom>
          <a:noFill/>
        </p:spPr>
        <p:txBody>
          <a:bodyPr wrap="square" rtlCol="0">
            <a:spAutoFit/>
          </a:bodyPr>
          <a:lstStyle/>
          <a:p>
            <a:pPr algn="ctr"/>
            <a:r>
              <a:rPr lang="en-US" sz="2600" b="1" i="1" dirty="0" smtClean="0"/>
              <a:t>Starting age: When is the optimal age to specialize?</a:t>
            </a:r>
            <a:endParaRPr lang="en-US" sz="2600" b="1"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09828"/>
            <a:ext cx="3047999" cy="4063999"/>
          </a:xfrm>
          <a:prstGeom prst="rect">
            <a:avLst/>
          </a:prstGeom>
        </p:spPr>
      </p:pic>
    </p:spTree>
    <p:extLst>
      <p:ext uri="{BB962C8B-B14F-4D97-AF65-F5344CB8AC3E}">
        <p14:creationId xmlns:p14="http://schemas.microsoft.com/office/powerpoint/2010/main" val="415221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DEVELOPMENTAL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26" name="Picture 2" descr="Image result for Arne Gullic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2895600" cy="43495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5964866"/>
            <a:ext cx="3200400" cy="646331"/>
          </a:xfrm>
          <a:prstGeom prst="rect">
            <a:avLst/>
          </a:prstGeom>
          <a:noFill/>
        </p:spPr>
        <p:txBody>
          <a:bodyPr wrap="square" rtlCol="0">
            <a:spAutoFit/>
          </a:bodyPr>
          <a:lstStyle/>
          <a:p>
            <a:pPr algn="ctr"/>
            <a:r>
              <a:rPr lang="en-US" b="1" i="1" dirty="0" smtClean="0"/>
              <a:t>Prof. Arne </a:t>
            </a:r>
            <a:r>
              <a:rPr lang="en-US" b="1" i="1" dirty="0" err="1" smtClean="0"/>
              <a:t>Güllich</a:t>
            </a:r>
            <a:r>
              <a:rPr lang="en-US" b="1" i="1" dirty="0" smtClean="0"/>
              <a:t>, </a:t>
            </a:r>
            <a:r>
              <a:rPr lang="en-US" b="1" i="1" dirty="0" err="1"/>
              <a:t>Technische</a:t>
            </a:r>
            <a:r>
              <a:rPr lang="en-US" b="1" i="1" dirty="0"/>
              <a:t> </a:t>
            </a:r>
            <a:r>
              <a:rPr lang="en-US" b="1" i="1" dirty="0" err="1"/>
              <a:t>Universität</a:t>
            </a:r>
            <a:r>
              <a:rPr lang="en-US" b="1" i="1" dirty="0"/>
              <a:t> Kaiserslautern</a:t>
            </a:r>
            <a:r>
              <a:rPr lang="en-US" b="1" i="1" dirty="0" smtClean="0"/>
              <a:t> </a:t>
            </a:r>
            <a:endParaRPr lang="en-US" b="1" i="1" dirty="0"/>
          </a:p>
        </p:txBody>
      </p:sp>
      <p:sp>
        <p:nvSpPr>
          <p:cNvPr id="6" name="TextBox 5"/>
          <p:cNvSpPr txBox="1"/>
          <p:nvPr/>
        </p:nvSpPr>
        <p:spPr>
          <a:xfrm>
            <a:off x="4953000" y="1788616"/>
            <a:ext cx="3581400" cy="4154984"/>
          </a:xfrm>
          <a:prstGeom prst="rect">
            <a:avLst/>
          </a:prstGeom>
          <a:noFill/>
        </p:spPr>
        <p:txBody>
          <a:bodyPr wrap="square" rtlCol="0">
            <a:spAutoFit/>
          </a:bodyPr>
          <a:lstStyle/>
          <a:p>
            <a:r>
              <a:rPr lang="en-US" sz="2400" b="1" dirty="0" smtClean="0"/>
              <a:t>Study of Elite Athletes</a:t>
            </a:r>
            <a:r>
              <a:rPr lang="en-US" sz="1400" b="1" dirty="0" smtClean="0"/>
              <a:t> </a:t>
            </a:r>
          </a:p>
          <a:p>
            <a:endParaRPr lang="en-US" sz="1400" dirty="0" smtClean="0"/>
          </a:p>
          <a:p>
            <a:pPr marL="285750" indent="-285750">
              <a:buFont typeface="Arial" panose="020B0604020202020204" pitchFamily="34" charset="0"/>
              <a:buChar char="•"/>
            </a:pPr>
            <a:r>
              <a:rPr lang="en-US" sz="2200" dirty="0" smtClean="0"/>
              <a:t>83 medalists, 83 non-medalists matched on sport, age, and gender</a:t>
            </a:r>
            <a:endParaRPr lang="en-US" sz="1400" dirty="0" smtClean="0"/>
          </a:p>
          <a:p>
            <a:endParaRPr lang="en-US" sz="1400" dirty="0"/>
          </a:p>
          <a:p>
            <a:pPr marL="285750" indent="-285750">
              <a:buFont typeface="Arial" panose="020B0604020202020204" pitchFamily="34" charset="0"/>
              <a:buChar char="•"/>
            </a:pPr>
            <a:r>
              <a:rPr lang="en-US" sz="2200" dirty="0" smtClean="0"/>
              <a:t>Completed survey to assess practice history, starting age</a:t>
            </a:r>
            <a:endParaRPr lang="en-US" sz="1400" dirty="0" smtClean="0"/>
          </a:p>
          <a:p>
            <a:endParaRPr lang="en-US" sz="1400" dirty="0" smtClean="0"/>
          </a:p>
          <a:p>
            <a:pPr marL="285750" indent="-285750">
              <a:buFont typeface="Arial" panose="020B0604020202020204" pitchFamily="34" charset="0"/>
              <a:buChar char="•"/>
            </a:pPr>
            <a:r>
              <a:rPr lang="en-US" sz="2200" dirty="0" smtClean="0"/>
              <a:t>Medalists specialized </a:t>
            </a:r>
            <a:r>
              <a:rPr lang="en-US" sz="2200" b="1" i="1" dirty="0" smtClean="0"/>
              <a:t>later</a:t>
            </a:r>
            <a:r>
              <a:rPr lang="en-US" sz="2200" dirty="0" smtClean="0"/>
              <a:t> (</a:t>
            </a:r>
            <a:r>
              <a:rPr lang="en-US" sz="2200" i="1" dirty="0" smtClean="0"/>
              <a:t>M</a:t>
            </a:r>
            <a:r>
              <a:rPr lang="en-US" sz="2200" dirty="0" smtClean="0"/>
              <a:t> = 11.8 years) than non-medalists (</a:t>
            </a:r>
            <a:r>
              <a:rPr lang="en-US" sz="2200" i="1" dirty="0" smtClean="0"/>
              <a:t>M</a:t>
            </a:r>
            <a:r>
              <a:rPr lang="en-US" sz="2200" dirty="0" smtClean="0"/>
              <a:t> = 10.3 years).</a:t>
            </a:r>
            <a:endParaRPr lang="en-US" sz="2200" dirty="0"/>
          </a:p>
        </p:txBody>
      </p:sp>
    </p:spTree>
    <p:extLst>
      <p:ext uri="{BB962C8B-B14F-4D97-AF65-F5344CB8AC3E}">
        <p14:creationId xmlns:p14="http://schemas.microsoft.com/office/powerpoint/2010/main" val="326864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191001" y="1250208"/>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a:graphicFrameLocks/>
          </p:cNvGraphicFramePr>
          <p:nvPr>
            <p:extLst>
              <p:ext uri="{D42A27DB-BD31-4B8C-83A1-F6EECF244321}">
                <p14:modId xmlns:p14="http://schemas.microsoft.com/office/powerpoint/2010/main" val="1246646278"/>
              </p:ext>
            </p:extLst>
          </p:nvPr>
        </p:nvGraphicFramePr>
        <p:xfrm>
          <a:off x="1186091" y="914400"/>
          <a:ext cx="7424509" cy="49892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957552" y="5882618"/>
            <a:ext cx="6484883" cy="400112"/>
          </a:xfrm>
          <a:prstGeom prst="rect">
            <a:avLst/>
          </a:prstGeom>
          <a:noFill/>
        </p:spPr>
        <p:txBody>
          <a:bodyPr wrap="square" rtlCol="0">
            <a:spAutoFit/>
          </a:bodyPr>
          <a:lstStyle/>
          <a:p>
            <a:pPr algn="ctr"/>
            <a:r>
              <a:rPr lang="en-US" sz="2000" b="1" dirty="0" smtClean="0"/>
              <a:t>Age Range</a:t>
            </a:r>
            <a:endParaRPr lang="en-US" sz="2000" b="1" dirty="0"/>
          </a:p>
        </p:txBody>
      </p:sp>
      <p:sp>
        <p:nvSpPr>
          <p:cNvPr id="11" name="TextBox 10"/>
          <p:cNvSpPr txBox="1"/>
          <p:nvPr/>
        </p:nvSpPr>
        <p:spPr>
          <a:xfrm rot="16200000">
            <a:off x="-1405185" y="2911962"/>
            <a:ext cx="4319074" cy="707886"/>
          </a:xfrm>
          <a:prstGeom prst="rect">
            <a:avLst/>
          </a:prstGeom>
          <a:noFill/>
        </p:spPr>
        <p:txBody>
          <a:bodyPr wrap="square" rtlCol="0">
            <a:spAutoFit/>
          </a:bodyPr>
          <a:lstStyle/>
          <a:p>
            <a:pPr algn="ctr"/>
            <a:r>
              <a:rPr lang="en-US" sz="2000" b="1" dirty="0" smtClean="0"/>
              <a:t>Estimated Accumulated Main Sport Practice/Training (Number of Hours)</a:t>
            </a:r>
            <a:endParaRPr lang="en-US" sz="2000" b="1" dirty="0"/>
          </a:p>
        </p:txBody>
      </p:sp>
      <p:sp>
        <p:nvSpPr>
          <p:cNvPr id="12" name="TextBox 11"/>
          <p:cNvSpPr txBox="1"/>
          <p:nvPr/>
        </p:nvSpPr>
        <p:spPr>
          <a:xfrm>
            <a:off x="5854256" y="4229211"/>
            <a:ext cx="2451543" cy="830997"/>
          </a:xfrm>
          <a:prstGeom prst="rect">
            <a:avLst/>
          </a:prstGeom>
          <a:noFill/>
        </p:spPr>
        <p:txBody>
          <a:bodyPr wrap="square" rtlCol="0">
            <a:spAutoFit/>
          </a:bodyPr>
          <a:lstStyle/>
          <a:p>
            <a:r>
              <a:rPr lang="en-US" b="1" dirty="0" smtClean="0"/>
              <a:t>Non-medalist </a:t>
            </a:r>
          </a:p>
          <a:p>
            <a:endParaRPr lang="en-US" sz="1200" b="1" dirty="0"/>
          </a:p>
          <a:p>
            <a:r>
              <a:rPr lang="en-US" b="1" dirty="0" smtClean="0">
                <a:solidFill>
                  <a:srgbClr val="DDB109"/>
                </a:solidFill>
              </a:rPr>
              <a:t>Medalist</a:t>
            </a:r>
            <a:endParaRPr lang="en-US" b="1" dirty="0">
              <a:solidFill>
                <a:srgbClr val="DDB109"/>
              </a:solidFill>
            </a:endParaRPr>
          </a:p>
        </p:txBody>
      </p:sp>
      <p:cxnSp>
        <p:nvCxnSpPr>
          <p:cNvPr id="13" name="Straight Connector 12"/>
          <p:cNvCxnSpPr/>
          <p:nvPr/>
        </p:nvCxnSpPr>
        <p:spPr>
          <a:xfrm>
            <a:off x="5034450" y="4870337"/>
            <a:ext cx="819807"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29200" y="4413138"/>
            <a:ext cx="819807"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67761" y="4721251"/>
            <a:ext cx="861849" cy="369332"/>
          </a:xfrm>
          <a:prstGeom prst="rect">
            <a:avLst/>
          </a:prstGeom>
          <a:noFill/>
        </p:spPr>
        <p:txBody>
          <a:bodyPr wrap="square" rtlCol="0">
            <a:spAutoFit/>
          </a:bodyPr>
          <a:lstStyle/>
          <a:p>
            <a:pPr algn="ctr"/>
            <a:r>
              <a:rPr lang="en-US" dirty="0" smtClean="0"/>
              <a:t>**</a:t>
            </a:r>
            <a:endParaRPr lang="en-US" dirty="0"/>
          </a:p>
        </p:txBody>
      </p:sp>
      <p:sp>
        <p:nvSpPr>
          <p:cNvPr id="18" name="TextBox 17"/>
          <p:cNvSpPr txBox="1"/>
          <p:nvPr/>
        </p:nvSpPr>
        <p:spPr>
          <a:xfrm>
            <a:off x="3465787" y="4011808"/>
            <a:ext cx="861849" cy="369332"/>
          </a:xfrm>
          <a:prstGeom prst="rect">
            <a:avLst/>
          </a:prstGeom>
          <a:noFill/>
        </p:spPr>
        <p:txBody>
          <a:bodyPr wrap="square" rtlCol="0">
            <a:spAutoFit/>
          </a:bodyPr>
          <a:lstStyle/>
          <a:p>
            <a:pPr algn="ctr"/>
            <a:r>
              <a:rPr lang="en-US" dirty="0" smtClean="0"/>
              <a:t>*</a:t>
            </a:r>
            <a:endParaRPr lang="en-US" dirty="0"/>
          </a:p>
        </p:txBody>
      </p:sp>
      <p:sp>
        <p:nvSpPr>
          <p:cNvPr id="19" name="TextBox 18"/>
          <p:cNvSpPr txBox="1"/>
          <p:nvPr/>
        </p:nvSpPr>
        <p:spPr>
          <a:xfrm>
            <a:off x="4769068" y="2687500"/>
            <a:ext cx="861849" cy="369332"/>
          </a:xfrm>
          <a:prstGeom prst="rect">
            <a:avLst/>
          </a:prstGeom>
          <a:noFill/>
        </p:spPr>
        <p:txBody>
          <a:bodyPr wrap="square" rtlCol="0">
            <a:spAutoFit/>
          </a:bodyPr>
          <a:lstStyle/>
          <a:p>
            <a:pPr algn="ctr"/>
            <a:r>
              <a:rPr lang="en-US" dirty="0" smtClean="0"/>
              <a:t>**</a:t>
            </a:r>
            <a:endParaRPr lang="en-US" dirty="0"/>
          </a:p>
        </p:txBody>
      </p:sp>
      <p:sp>
        <p:nvSpPr>
          <p:cNvPr id="20" name="TextBox 19"/>
          <p:cNvSpPr txBox="1"/>
          <p:nvPr/>
        </p:nvSpPr>
        <p:spPr>
          <a:xfrm>
            <a:off x="2146740" y="4421692"/>
            <a:ext cx="882869" cy="369332"/>
          </a:xfrm>
          <a:prstGeom prst="rect">
            <a:avLst/>
          </a:prstGeom>
          <a:noFill/>
        </p:spPr>
        <p:txBody>
          <a:bodyPr wrap="square" rtlCol="0">
            <a:spAutoFit/>
          </a:bodyPr>
          <a:lstStyle/>
          <a:p>
            <a:pPr algn="ctr"/>
            <a:r>
              <a:rPr lang="en-US" i="1" dirty="0" smtClean="0"/>
              <a:t>d</a:t>
            </a:r>
            <a:r>
              <a:rPr lang="en-US" dirty="0" smtClean="0"/>
              <a:t> = .38</a:t>
            </a:r>
            <a:endParaRPr lang="en-US" dirty="0"/>
          </a:p>
        </p:txBody>
      </p:sp>
      <p:sp>
        <p:nvSpPr>
          <p:cNvPr id="21" name="TextBox 20"/>
          <p:cNvSpPr txBox="1"/>
          <p:nvPr/>
        </p:nvSpPr>
        <p:spPr>
          <a:xfrm>
            <a:off x="3444766" y="3711441"/>
            <a:ext cx="882869" cy="369332"/>
          </a:xfrm>
          <a:prstGeom prst="rect">
            <a:avLst/>
          </a:prstGeom>
          <a:noFill/>
        </p:spPr>
        <p:txBody>
          <a:bodyPr wrap="square" rtlCol="0">
            <a:spAutoFit/>
          </a:bodyPr>
          <a:lstStyle/>
          <a:p>
            <a:pPr algn="ctr"/>
            <a:r>
              <a:rPr lang="en-US" i="1" dirty="0" smtClean="0"/>
              <a:t>d</a:t>
            </a:r>
            <a:r>
              <a:rPr lang="en-US" dirty="0" smtClean="0"/>
              <a:t> = .34</a:t>
            </a:r>
            <a:endParaRPr lang="en-US" dirty="0"/>
          </a:p>
        </p:txBody>
      </p:sp>
      <p:sp>
        <p:nvSpPr>
          <p:cNvPr id="22" name="TextBox 21"/>
          <p:cNvSpPr txBox="1"/>
          <p:nvPr/>
        </p:nvSpPr>
        <p:spPr>
          <a:xfrm>
            <a:off x="4743263" y="2393138"/>
            <a:ext cx="882869" cy="369332"/>
          </a:xfrm>
          <a:prstGeom prst="rect">
            <a:avLst/>
          </a:prstGeom>
          <a:noFill/>
        </p:spPr>
        <p:txBody>
          <a:bodyPr wrap="square" rtlCol="0">
            <a:spAutoFit/>
          </a:bodyPr>
          <a:lstStyle/>
          <a:p>
            <a:pPr algn="ctr"/>
            <a:r>
              <a:rPr lang="en-US" i="1" dirty="0" smtClean="0"/>
              <a:t>d</a:t>
            </a:r>
            <a:r>
              <a:rPr lang="en-US" dirty="0" smtClean="0"/>
              <a:t> = .30</a:t>
            </a:r>
            <a:endParaRPr lang="en-US" dirty="0"/>
          </a:p>
        </p:txBody>
      </p:sp>
      <p:sp>
        <p:nvSpPr>
          <p:cNvPr id="23" name="TextBox 22"/>
          <p:cNvSpPr txBox="1"/>
          <p:nvPr/>
        </p:nvSpPr>
        <p:spPr>
          <a:xfrm>
            <a:off x="6041296" y="2146203"/>
            <a:ext cx="882869" cy="369332"/>
          </a:xfrm>
          <a:prstGeom prst="rect">
            <a:avLst/>
          </a:prstGeom>
          <a:noFill/>
        </p:spPr>
        <p:txBody>
          <a:bodyPr wrap="square" rtlCol="0">
            <a:spAutoFit/>
          </a:bodyPr>
          <a:lstStyle/>
          <a:p>
            <a:pPr algn="ctr"/>
            <a:r>
              <a:rPr lang="en-US" i="1" dirty="0" smtClean="0"/>
              <a:t>d</a:t>
            </a:r>
            <a:r>
              <a:rPr lang="en-US" dirty="0" smtClean="0"/>
              <a:t> = .15</a:t>
            </a:r>
            <a:endParaRPr lang="en-US" dirty="0"/>
          </a:p>
        </p:txBody>
      </p:sp>
      <p:sp>
        <p:nvSpPr>
          <p:cNvPr id="24" name="TextBox 23"/>
          <p:cNvSpPr txBox="1"/>
          <p:nvPr/>
        </p:nvSpPr>
        <p:spPr>
          <a:xfrm>
            <a:off x="7376106" y="1167871"/>
            <a:ext cx="882869" cy="369332"/>
          </a:xfrm>
          <a:prstGeom prst="rect">
            <a:avLst/>
          </a:prstGeom>
          <a:noFill/>
        </p:spPr>
        <p:txBody>
          <a:bodyPr wrap="square" rtlCol="0">
            <a:spAutoFit/>
          </a:bodyPr>
          <a:lstStyle/>
          <a:p>
            <a:pPr algn="ctr"/>
            <a:r>
              <a:rPr lang="en-US" i="1" dirty="0" smtClean="0"/>
              <a:t>d</a:t>
            </a:r>
            <a:r>
              <a:rPr lang="en-US" dirty="0" smtClean="0"/>
              <a:t> = .11</a:t>
            </a:r>
            <a:endParaRPr lang="en-US" dirty="0"/>
          </a:p>
        </p:txBody>
      </p:sp>
      <p:sp>
        <p:nvSpPr>
          <p:cNvPr id="2" name="TextBox 1"/>
          <p:cNvSpPr txBox="1"/>
          <p:nvPr/>
        </p:nvSpPr>
        <p:spPr>
          <a:xfrm>
            <a:off x="2362200" y="1447800"/>
            <a:ext cx="2667000" cy="1200329"/>
          </a:xfrm>
          <a:prstGeom prst="rect">
            <a:avLst/>
          </a:prstGeom>
          <a:noFill/>
        </p:spPr>
        <p:txBody>
          <a:bodyPr wrap="square" rtlCol="0">
            <a:spAutoFit/>
          </a:bodyPr>
          <a:lstStyle/>
          <a:p>
            <a:r>
              <a:rPr lang="en-US" sz="2400" b="1" dirty="0" smtClean="0"/>
              <a:t>Specializing </a:t>
            </a:r>
            <a:r>
              <a:rPr lang="en-US" sz="2400" b="1" dirty="0" smtClean="0"/>
              <a:t>early may </a:t>
            </a:r>
            <a:r>
              <a:rPr lang="en-US" sz="2400" b="1" dirty="0" smtClean="0"/>
              <a:t>not </a:t>
            </a:r>
            <a:r>
              <a:rPr lang="en-US" sz="2400" b="1" dirty="0" smtClean="0"/>
              <a:t>be the way to go…</a:t>
            </a:r>
            <a:endParaRPr lang="en-US" sz="2400" b="1" dirty="0"/>
          </a:p>
        </p:txBody>
      </p:sp>
    </p:spTree>
    <p:extLst>
      <p:ext uri="{BB962C8B-B14F-4D97-AF65-F5344CB8AC3E}">
        <p14:creationId xmlns:p14="http://schemas.microsoft.com/office/powerpoint/2010/main" val="2473511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4" name="Rectangle 33"/>
          <p:cNvSpPr/>
          <p:nvPr/>
        </p:nvSpPr>
        <p:spPr>
          <a:xfrm>
            <a:off x="4191001" y="1752600"/>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33600"/>
            <a:ext cx="5469275" cy="3629025"/>
          </a:xfrm>
          <a:prstGeom prst="rect">
            <a:avLst/>
          </a:prstGeom>
        </p:spPr>
      </p:pic>
    </p:spTree>
    <p:extLst>
      <p:ext uri="{BB962C8B-B14F-4D97-AF65-F5344CB8AC3E}">
        <p14:creationId xmlns:p14="http://schemas.microsoft.com/office/powerpoint/2010/main" val="30404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5" name="TextBox 24"/>
          <p:cNvSpPr txBox="1"/>
          <p:nvPr/>
        </p:nvSpPr>
        <p:spPr>
          <a:xfrm>
            <a:off x="1121666" y="6031468"/>
            <a:ext cx="5593078" cy="369332"/>
          </a:xfrm>
          <a:prstGeom prst="rect">
            <a:avLst/>
          </a:prstGeom>
          <a:noFill/>
        </p:spPr>
        <p:txBody>
          <a:bodyPr wrap="square" rtlCol="0">
            <a:spAutoFit/>
          </a:bodyPr>
          <a:lstStyle/>
          <a:p>
            <a:pPr algn="ctr"/>
            <a:r>
              <a:rPr lang="en-US" b="1" dirty="0" smtClean="0">
                <a:solidFill>
                  <a:schemeClr val="tx1">
                    <a:lumMod val="75000"/>
                    <a:lumOff val="25000"/>
                  </a:schemeClr>
                </a:solidFill>
              </a:rPr>
              <a:t>Practice</a:t>
            </a:r>
            <a:endParaRPr lang="en-US" b="1" dirty="0">
              <a:solidFill>
                <a:schemeClr val="tx1">
                  <a:lumMod val="75000"/>
                  <a:lumOff val="25000"/>
                </a:schemeClr>
              </a:solidFill>
            </a:endParaRPr>
          </a:p>
        </p:txBody>
      </p:sp>
      <p:sp>
        <p:nvSpPr>
          <p:cNvPr id="26" name="TextBox 25"/>
          <p:cNvSpPr txBox="1"/>
          <p:nvPr/>
        </p:nvSpPr>
        <p:spPr>
          <a:xfrm rot="16200000">
            <a:off x="-1287779" y="3604260"/>
            <a:ext cx="3718560" cy="381000"/>
          </a:xfrm>
          <a:prstGeom prst="rect">
            <a:avLst/>
          </a:prstGeom>
          <a:noFill/>
        </p:spPr>
        <p:txBody>
          <a:bodyPr wrap="square" rtlCol="0">
            <a:spAutoFit/>
          </a:bodyPr>
          <a:lstStyle/>
          <a:p>
            <a:pPr algn="ctr"/>
            <a:r>
              <a:rPr lang="en-US" b="1" dirty="0" smtClean="0">
                <a:solidFill>
                  <a:schemeClr val="tx1">
                    <a:lumMod val="75000"/>
                    <a:lumOff val="25000"/>
                  </a:schemeClr>
                </a:solidFill>
              </a:rPr>
              <a:t>Performance</a:t>
            </a:r>
            <a:endParaRPr lang="en-US" b="1" dirty="0">
              <a:solidFill>
                <a:schemeClr val="tx1">
                  <a:lumMod val="75000"/>
                  <a:lumOff val="25000"/>
                </a:schemeClr>
              </a:solidFill>
            </a:endParaRPr>
          </a:p>
        </p:txBody>
      </p:sp>
      <p:sp>
        <p:nvSpPr>
          <p:cNvPr id="21" name="TextBox 20"/>
          <p:cNvSpPr txBox="1"/>
          <p:nvPr/>
        </p:nvSpPr>
        <p:spPr>
          <a:xfrm>
            <a:off x="6705600" y="3701901"/>
            <a:ext cx="2209800" cy="381000"/>
          </a:xfrm>
          <a:prstGeom prst="rect">
            <a:avLst/>
          </a:prstGeom>
          <a:noFill/>
        </p:spPr>
        <p:txBody>
          <a:bodyPr wrap="square" rtlCol="0">
            <a:spAutoFit/>
          </a:bodyPr>
          <a:lstStyle/>
          <a:p>
            <a:r>
              <a:rPr lang="en-US" i="1" dirty="0" smtClean="0"/>
              <a:t>Average talent</a:t>
            </a:r>
            <a:endParaRPr lang="en-US" i="1" dirty="0"/>
          </a:p>
        </p:txBody>
      </p:sp>
      <p:sp>
        <p:nvSpPr>
          <p:cNvPr id="27" name="TextBox 26"/>
          <p:cNvSpPr txBox="1"/>
          <p:nvPr/>
        </p:nvSpPr>
        <p:spPr>
          <a:xfrm>
            <a:off x="6705600" y="1752600"/>
            <a:ext cx="2209800" cy="381000"/>
          </a:xfrm>
          <a:prstGeom prst="rect">
            <a:avLst/>
          </a:prstGeom>
          <a:noFill/>
        </p:spPr>
        <p:txBody>
          <a:bodyPr wrap="square" rtlCol="0">
            <a:spAutoFit/>
          </a:bodyPr>
          <a:lstStyle/>
          <a:p>
            <a:r>
              <a:rPr lang="en-US" i="1" dirty="0" smtClean="0"/>
              <a:t>Extraordinary talent</a:t>
            </a:r>
            <a:endParaRPr lang="en-US" i="1" dirty="0"/>
          </a:p>
        </p:txBody>
      </p:sp>
      <p:sp>
        <p:nvSpPr>
          <p:cNvPr id="34" name="Rectangle 33"/>
          <p:cNvSpPr/>
          <p:nvPr/>
        </p:nvSpPr>
        <p:spPr>
          <a:xfrm>
            <a:off x="4191001" y="1752600"/>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130808" y="1935480"/>
            <a:ext cx="5550408" cy="3724656"/>
          </a:xfrm>
          <a:custGeom>
            <a:avLst/>
            <a:gdLst>
              <a:gd name="connsiteX0" fmla="*/ 0 w 5550408"/>
              <a:gd name="connsiteY0" fmla="*/ 2990088 h 2990088"/>
              <a:gd name="connsiteX1" fmla="*/ 1280160 w 5550408"/>
              <a:gd name="connsiteY1" fmla="*/ 667512 h 2990088"/>
              <a:gd name="connsiteX2" fmla="*/ 5550408 w 5550408"/>
              <a:gd name="connsiteY2" fmla="*/ 0 h 2990088"/>
            </a:gdLst>
            <a:ahLst/>
            <a:cxnLst>
              <a:cxn ang="0">
                <a:pos x="connsiteX0" y="connsiteY0"/>
              </a:cxn>
              <a:cxn ang="0">
                <a:pos x="connsiteX1" y="connsiteY1"/>
              </a:cxn>
              <a:cxn ang="0">
                <a:pos x="connsiteX2" y="connsiteY2"/>
              </a:cxn>
            </a:cxnLst>
            <a:rect l="l" t="t" r="r" b="b"/>
            <a:pathLst>
              <a:path w="5550408" h="2990088">
                <a:moveTo>
                  <a:pt x="0" y="2990088"/>
                </a:moveTo>
                <a:cubicBezTo>
                  <a:pt x="177546" y="2077974"/>
                  <a:pt x="355092" y="1165860"/>
                  <a:pt x="1280160" y="667512"/>
                </a:cubicBezTo>
                <a:cubicBezTo>
                  <a:pt x="2205228" y="169164"/>
                  <a:pt x="3877818" y="84582"/>
                  <a:pt x="5550408"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eeform 61"/>
          <p:cNvSpPr/>
          <p:nvPr/>
        </p:nvSpPr>
        <p:spPr>
          <a:xfrm>
            <a:off x="1133855" y="3886200"/>
            <a:ext cx="5590030" cy="1773936"/>
          </a:xfrm>
          <a:custGeom>
            <a:avLst/>
            <a:gdLst>
              <a:gd name="connsiteX0" fmla="*/ 0 w 5550408"/>
              <a:gd name="connsiteY0" fmla="*/ 2990088 h 2990088"/>
              <a:gd name="connsiteX1" fmla="*/ 1280160 w 5550408"/>
              <a:gd name="connsiteY1" fmla="*/ 667512 h 2990088"/>
              <a:gd name="connsiteX2" fmla="*/ 5550408 w 5550408"/>
              <a:gd name="connsiteY2" fmla="*/ 0 h 2990088"/>
            </a:gdLst>
            <a:ahLst/>
            <a:cxnLst>
              <a:cxn ang="0">
                <a:pos x="connsiteX0" y="connsiteY0"/>
              </a:cxn>
              <a:cxn ang="0">
                <a:pos x="connsiteX1" y="connsiteY1"/>
              </a:cxn>
              <a:cxn ang="0">
                <a:pos x="connsiteX2" y="connsiteY2"/>
              </a:cxn>
            </a:cxnLst>
            <a:rect l="l" t="t" r="r" b="b"/>
            <a:pathLst>
              <a:path w="5550408" h="2990088">
                <a:moveTo>
                  <a:pt x="0" y="2990088"/>
                </a:moveTo>
                <a:cubicBezTo>
                  <a:pt x="177546" y="2077974"/>
                  <a:pt x="355092" y="1165860"/>
                  <a:pt x="1280160" y="667512"/>
                </a:cubicBezTo>
                <a:cubicBezTo>
                  <a:pt x="2205228" y="169164"/>
                  <a:pt x="3877818" y="84582"/>
                  <a:pt x="5550408"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Connector 64"/>
          <p:cNvCxnSpPr/>
          <p:nvPr/>
        </p:nvCxnSpPr>
        <p:spPr>
          <a:xfrm>
            <a:off x="1121666" y="1905000"/>
            <a:ext cx="0" cy="374904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112520" y="5660136"/>
            <a:ext cx="5602224"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1120175" y="5943600"/>
            <a:ext cx="5605272" cy="0"/>
          </a:xfrm>
          <a:prstGeom prst="straightConnector1">
            <a:avLst/>
          </a:prstGeom>
          <a:ln w="28575">
            <a:solidFill>
              <a:schemeClr val="bg1">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838200" y="1892948"/>
            <a:ext cx="0" cy="3749040"/>
          </a:xfrm>
          <a:prstGeom prst="straightConnector1">
            <a:avLst/>
          </a:prstGeom>
          <a:ln w="28575">
            <a:solidFill>
              <a:schemeClr val="bg1">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130300" y="3203448"/>
            <a:ext cx="5590030" cy="2443988"/>
          </a:xfrm>
          <a:custGeom>
            <a:avLst/>
            <a:gdLst>
              <a:gd name="connsiteX0" fmla="*/ 0 w 5550408"/>
              <a:gd name="connsiteY0" fmla="*/ 2990088 h 2990088"/>
              <a:gd name="connsiteX1" fmla="*/ 1280160 w 5550408"/>
              <a:gd name="connsiteY1" fmla="*/ 667512 h 2990088"/>
              <a:gd name="connsiteX2" fmla="*/ 5550408 w 5550408"/>
              <a:gd name="connsiteY2" fmla="*/ 0 h 2990088"/>
            </a:gdLst>
            <a:ahLst/>
            <a:cxnLst>
              <a:cxn ang="0">
                <a:pos x="connsiteX0" y="connsiteY0"/>
              </a:cxn>
              <a:cxn ang="0">
                <a:pos x="connsiteX1" y="connsiteY1"/>
              </a:cxn>
              <a:cxn ang="0">
                <a:pos x="connsiteX2" y="connsiteY2"/>
              </a:cxn>
            </a:cxnLst>
            <a:rect l="l" t="t" r="r" b="b"/>
            <a:pathLst>
              <a:path w="5550408" h="2990088">
                <a:moveTo>
                  <a:pt x="0" y="2990088"/>
                </a:moveTo>
                <a:cubicBezTo>
                  <a:pt x="177546" y="2077974"/>
                  <a:pt x="355092" y="1165860"/>
                  <a:pt x="1280160" y="667512"/>
                </a:cubicBezTo>
                <a:cubicBezTo>
                  <a:pt x="2205228" y="169164"/>
                  <a:pt x="3877818" y="84582"/>
                  <a:pt x="5550408"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1130300" y="4581354"/>
            <a:ext cx="5590030" cy="1082846"/>
          </a:xfrm>
          <a:custGeom>
            <a:avLst/>
            <a:gdLst>
              <a:gd name="connsiteX0" fmla="*/ 0 w 5550408"/>
              <a:gd name="connsiteY0" fmla="*/ 2990088 h 2990088"/>
              <a:gd name="connsiteX1" fmla="*/ 1280160 w 5550408"/>
              <a:gd name="connsiteY1" fmla="*/ 667512 h 2990088"/>
              <a:gd name="connsiteX2" fmla="*/ 5550408 w 5550408"/>
              <a:gd name="connsiteY2" fmla="*/ 0 h 2990088"/>
            </a:gdLst>
            <a:ahLst/>
            <a:cxnLst>
              <a:cxn ang="0">
                <a:pos x="connsiteX0" y="connsiteY0"/>
              </a:cxn>
              <a:cxn ang="0">
                <a:pos x="connsiteX1" y="connsiteY1"/>
              </a:cxn>
              <a:cxn ang="0">
                <a:pos x="connsiteX2" y="connsiteY2"/>
              </a:cxn>
            </a:cxnLst>
            <a:rect l="l" t="t" r="r" b="b"/>
            <a:pathLst>
              <a:path w="5550408" h="2990088">
                <a:moveTo>
                  <a:pt x="0" y="2990088"/>
                </a:moveTo>
                <a:cubicBezTo>
                  <a:pt x="177546" y="2077974"/>
                  <a:pt x="355092" y="1165860"/>
                  <a:pt x="1280160" y="667512"/>
                </a:cubicBezTo>
                <a:cubicBezTo>
                  <a:pt x="2205228" y="169164"/>
                  <a:pt x="3877818" y="84582"/>
                  <a:pt x="5550408"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6705600" y="4394200"/>
            <a:ext cx="2209800" cy="381000"/>
          </a:xfrm>
          <a:prstGeom prst="rect">
            <a:avLst/>
          </a:prstGeom>
          <a:noFill/>
        </p:spPr>
        <p:txBody>
          <a:bodyPr wrap="square" rtlCol="0">
            <a:spAutoFit/>
          </a:bodyPr>
          <a:lstStyle/>
          <a:p>
            <a:r>
              <a:rPr lang="en-US" i="1" dirty="0" smtClean="0"/>
              <a:t>Low talent</a:t>
            </a:r>
            <a:endParaRPr lang="en-US" i="1" dirty="0"/>
          </a:p>
        </p:txBody>
      </p:sp>
      <p:sp>
        <p:nvSpPr>
          <p:cNvPr id="20" name="TextBox 19"/>
          <p:cNvSpPr txBox="1"/>
          <p:nvPr/>
        </p:nvSpPr>
        <p:spPr>
          <a:xfrm>
            <a:off x="6705600" y="3022600"/>
            <a:ext cx="2209800" cy="381000"/>
          </a:xfrm>
          <a:prstGeom prst="rect">
            <a:avLst/>
          </a:prstGeom>
          <a:noFill/>
        </p:spPr>
        <p:txBody>
          <a:bodyPr wrap="square" rtlCol="0">
            <a:spAutoFit/>
          </a:bodyPr>
          <a:lstStyle/>
          <a:p>
            <a:r>
              <a:rPr lang="en-US" i="1" dirty="0" smtClean="0"/>
              <a:t>High talent</a:t>
            </a:r>
            <a:endParaRPr lang="en-US" i="1" dirty="0"/>
          </a:p>
        </p:txBody>
      </p:sp>
    </p:spTree>
    <p:extLst>
      <p:ext uri="{BB962C8B-B14F-4D97-AF65-F5344CB8AC3E}">
        <p14:creationId xmlns:p14="http://schemas.microsoft.com/office/powerpoint/2010/main" val="31964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EXPERTS ARE “BORN”</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0177" name="Picture 1"/>
          <p:cNvPicPr>
            <a:picLocks noChangeAspect="1" noChangeArrowheads="1"/>
          </p:cNvPicPr>
          <p:nvPr/>
        </p:nvPicPr>
        <p:blipFill>
          <a:blip r:embed="rId2" cstate="print"/>
          <a:srcRect/>
          <a:stretch>
            <a:fillRect/>
          </a:stretch>
        </p:blipFill>
        <p:spPr bwMode="auto">
          <a:xfrm>
            <a:off x="914400" y="2133600"/>
            <a:ext cx="3114083" cy="3657600"/>
          </a:xfrm>
          <a:prstGeom prst="rect">
            <a:avLst/>
          </a:prstGeom>
          <a:noFill/>
          <a:ln w="9525">
            <a:noFill/>
            <a:miter lim="800000"/>
            <a:headEnd/>
            <a:tailEnd/>
          </a:ln>
        </p:spPr>
      </p:pic>
      <p:pic>
        <p:nvPicPr>
          <p:cNvPr id="7" name="Picture 6"/>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876800" y="1524000"/>
            <a:ext cx="2924175" cy="4927992"/>
          </a:xfrm>
          <a:prstGeom prst="rect">
            <a:avLst/>
          </a:prstGeom>
        </p:spPr>
      </p:pic>
    </p:spTree>
    <p:extLst>
      <p:ext uri="{BB962C8B-B14F-4D97-AF65-F5344CB8AC3E}">
        <p14:creationId xmlns:p14="http://schemas.microsoft.com/office/powerpoint/2010/main" val="32111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9" name="TextBox 18"/>
          <p:cNvSpPr txBox="1"/>
          <p:nvPr/>
        </p:nvSpPr>
        <p:spPr>
          <a:xfrm>
            <a:off x="5105400" y="2971800"/>
            <a:ext cx="2971800" cy="1938992"/>
          </a:xfrm>
          <a:prstGeom prst="rect">
            <a:avLst/>
          </a:prstGeom>
          <a:noFill/>
        </p:spPr>
        <p:txBody>
          <a:bodyPr wrap="square" rtlCol="0">
            <a:spAutoFit/>
          </a:bodyPr>
          <a:lstStyle/>
          <a:p>
            <a:r>
              <a:rPr lang="en-US" sz="2400" b="1" dirty="0" smtClean="0">
                <a:solidFill>
                  <a:schemeClr val="tx1">
                    <a:lumMod val="95000"/>
                    <a:lumOff val="5000"/>
                  </a:schemeClr>
                </a:solidFill>
              </a:rPr>
              <a:t>Prodigy –                      </a:t>
            </a:r>
            <a:r>
              <a:rPr lang="en-US" sz="2400" dirty="0" smtClean="0"/>
              <a:t>a child who performs at a level well above same-age peers.</a:t>
            </a:r>
            <a:endParaRPr lang="en-US" sz="2400" dirty="0"/>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817468"/>
            <a:ext cx="3276600" cy="4247655"/>
          </a:xfrm>
          <a:prstGeom prst="rect">
            <a:avLst/>
          </a:prstGeom>
        </p:spPr>
      </p:pic>
    </p:spTree>
    <p:extLst>
      <p:ext uri="{BB962C8B-B14F-4D97-AF65-F5344CB8AC3E}">
        <p14:creationId xmlns:p14="http://schemas.microsoft.com/office/powerpoint/2010/main" val="185548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a:blip r:embed="rId2"/>
          <a:stretch>
            <a:fillRect/>
          </a:stretch>
        </p:blipFill>
        <p:spPr>
          <a:xfrm>
            <a:off x="609600" y="1537766"/>
            <a:ext cx="3736674" cy="4584637"/>
          </a:xfrm>
          <a:prstGeom prst="rect">
            <a:avLst/>
          </a:prstGeom>
        </p:spPr>
      </p:pic>
      <p:pic>
        <p:nvPicPr>
          <p:cNvPr id="2" name="Picture 1"/>
          <p:cNvPicPr>
            <a:picLocks noChangeAspect="1"/>
          </p:cNvPicPr>
          <p:nvPr/>
        </p:nvPicPr>
        <p:blipFill>
          <a:blip r:embed="rId3"/>
          <a:stretch>
            <a:fillRect/>
          </a:stretch>
        </p:blipFill>
        <p:spPr>
          <a:xfrm>
            <a:off x="4803657" y="2271554"/>
            <a:ext cx="3883143" cy="3488868"/>
          </a:xfrm>
          <a:prstGeom prst="rect">
            <a:avLst/>
          </a:prstGeom>
        </p:spPr>
      </p:pic>
      <p:sp>
        <p:nvSpPr>
          <p:cNvPr id="6" name="TextBox 5"/>
          <p:cNvSpPr txBox="1"/>
          <p:nvPr/>
        </p:nvSpPr>
        <p:spPr>
          <a:xfrm>
            <a:off x="952500" y="6248400"/>
            <a:ext cx="3619500" cy="400110"/>
          </a:xfrm>
          <a:prstGeom prst="rect">
            <a:avLst/>
          </a:prstGeom>
          <a:noFill/>
        </p:spPr>
        <p:txBody>
          <a:bodyPr wrap="square" rtlCol="0">
            <a:spAutoFit/>
          </a:bodyPr>
          <a:lstStyle/>
          <a:p>
            <a:pPr algn="ctr"/>
            <a:r>
              <a:rPr lang="en-US" sz="2000" i="1" dirty="0" smtClean="0">
                <a:solidFill>
                  <a:schemeClr val="tx1">
                    <a:lumMod val="75000"/>
                    <a:lumOff val="25000"/>
                  </a:schemeClr>
                </a:solidFill>
              </a:rPr>
              <a:t>5 years, 6 months</a:t>
            </a:r>
            <a:endParaRPr lang="en-US" sz="2000" i="1" dirty="0">
              <a:solidFill>
                <a:schemeClr val="tx1">
                  <a:lumMod val="75000"/>
                  <a:lumOff val="25000"/>
                </a:schemeClr>
              </a:solidFill>
            </a:endParaRPr>
          </a:p>
        </p:txBody>
      </p:sp>
      <p:sp>
        <p:nvSpPr>
          <p:cNvPr id="7" name="TextBox 6"/>
          <p:cNvSpPr txBox="1"/>
          <p:nvPr/>
        </p:nvSpPr>
        <p:spPr>
          <a:xfrm>
            <a:off x="5219700" y="5772090"/>
            <a:ext cx="3619500" cy="400110"/>
          </a:xfrm>
          <a:prstGeom prst="rect">
            <a:avLst/>
          </a:prstGeom>
          <a:noFill/>
        </p:spPr>
        <p:txBody>
          <a:bodyPr wrap="square" rtlCol="0">
            <a:spAutoFit/>
          </a:bodyPr>
          <a:lstStyle/>
          <a:p>
            <a:pPr algn="ctr"/>
            <a:r>
              <a:rPr lang="en-US" sz="2000" i="1" dirty="0" smtClean="0">
                <a:solidFill>
                  <a:schemeClr val="tx1">
                    <a:lumMod val="75000"/>
                    <a:lumOff val="25000"/>
                  </a:schemeClr>
                </a:solidFill>
              </a:rPr>
              <a:t>5 – 6 years</a:t>
            </a:r>
            <a:endParaRPr lang="en-US" sz="2000" i="1" dirty="0">
              <a:solidFill>
                <a:schemeClr val="tx1">
                  <a:lumMod val="75000"/>
                  <a:lumOff val="25000"/>
                </a:schemeClr>
              </a:solidFill>
            </a:endParaRPr>
          </a:p>
        </p:txBody>
      </p:sp>
      <p:sp>
        <p:nvSpPr>
          <p:cNvPr id="8" name="TextBox 7"/>
          <p:cNvSpPr txBox="1"/>
          <p:nvPr/>
        </p:nvSpPr>
        <p:spPr>
          <a:xfrm>
            <a:off x="3594100" y="1481476"/>
            <a:ext cx="1959188" cy="584775"/>
          </a:xfrm>
          <a:prstGeom prst="rect">
            <a:avLst/>
          </a:prstGeom>
          <a:noFill/>
        </p:spPr>
        <p:txBody>
          <a:bodyPr wrap="square" rtlCol="0">
            <a:spAutoFit/>
          </a:bodyPr>
          <a:lstStyle/>
          <a:p>
            <a:pPr algn="ctr"/>
            <a:r>
              <a:rPr lang="en-US" sz="3200" b="1" dirty="0" smtClean="0">
                <a:solidFill>
                  <a:schemeClr val="tx1">
                    <a:lumMod val="75000"/>
                    <a:lumOff val="25000"/>
                  </a:schemeClr>
                </a:solidFill>
              </a:rPr>
              <a:t>Nadia</a:t>
            </a:r>
            <a:endParaRPr lang="en-US" sz="3200" b="1" dirty="0">
              <a:solidFill>
                <a:schemeClr val="tx1">
                  <a:lumMod val="75000"/>
                  <a:lumOff val="25000"/>
                </a:schemeClr>
              </a:solidFill>
            </a:endParaRPr>
          </a:p>
        </p:txBody>
      </p:sp>
    </p:spTree>
    <p:extLst>
      <p:ext uri="{BB962C8B-B14F-4D97-AF65-F5344CB8AC3E}">
        <p14:creationId xmlns:p14="http://schemas.microsoft.com/office/powerpoint/2010/main" val="1507288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2"/>
          <a:stretch>
            <a:fillRect/>
          </a:stretch>
        </p:blipFill>
        <p:spPr>
          <a:xfrm>
            <a:off x="2286000" y="1493866"/>
            <a:ext cx="3568195" cy="4983134"/>
          </a:xfrm>
          <a:prstGeom prst="rect">
            <a:avLst/>
          </a:prstGeom>
        </p:spPr>
      </p:pic>
      <p:sp>
        <p:nvSpPr>
          <p:cNvPr id="5" name="TextBox 4"/>
          <p:cNvSpPr txBox="1"/>
          <p:nvPr/>
        </p:nvSpPr>
        <p:spPr>
          <a:xfrm>
            <a:off x="4343400" y="4800600"/>
            <a:ext cx="3619500" cy="369332"/>
          </a:xfrm>
          <a:prstGeom prst="rect">
            <a:avLst/>
          </a:prstGeom>
          <a:noFill/>
        </p:spPr>
        <p:txBody>
          <a:bodyPr wrap="square" rtlCol="0">
            <a:spAutoFit/>
          </a:bodyPr>
          <a:lstStyle/>
          <a:p>
            <a:pPr algn="ctr"/>
            <a:r>
              <a:rPr lang="en-US" i="1" dirty="0" smtClean="0">
                <a:solidFill>
                  <a:schemeClr val="tx1">
                    <a:lumMod val="75000"/>
                    <a:lumOff val="25000"/>
                  </a:schemeClr>
                </a:solidFill>
              </a:rPr>
              <a:t>6 years</a:t>
            </a:r>
            <a:endParaRPr lang="en-US" i="1" dirty="0">
              <a:solidFill>
                <a:schemeClr val="tx1">
                  <a:lumMod val="75000"/>
                  <a:lumOff val="25000"/>
                </a:schemeClr>
              </a:solidFill>
            </a:endParaRPr>
          </a:p>
        </p:txBody>
      </p:sp>
    </p:spTree>
    <p:extLst>
      <p:ext uri="{BB962C8B-B14F-4D97-AF65-F5344CB8AC3E}">
        <p14:creationId xmlns:p14="http://schemas.microsoft.com/office/powerpoint/2010/main" val="9600453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362200"/>
            <a:ext cx="3931920" cy="2808238"/>
          </a:xfrm>
          <a:prstGeom prst="rect">
            <a:avLst/>
          </a:prstGeom>
        </p:spPr>
      </p:pic>
      <p:sp>
        <p:nvSpPr>
          <p:cNvPr id="11" name="TextBox 10"/>
          <p:cNvSpPr txBox="1"/>
          <p:nvPr/>
        </p:nvSpPr>
        <p:spPr>
          <a:xfrm>
            <a:off x="771144" y="5181600"/>
            <a:ext cx="3922776" cy="323165"/>
          </a:xfrm>
          <a:prstGeom prst="rect">
            <a:avLst/>
          </a:prstGeom>
          <a:noFill/>
        </p:spPr>
        <p:txBody>
          <a:bodyPr wrap="square" rtlCol="0">
            <a:spAutoFit/>
          </a:bodyPr>
          <a:lstStyle/>
          <a:p>
            <a:pPr algn="ctr"/>
            <a:r>
              <a:rPr lang="en-US" sz="1500" i="1" dirty="0" smtClean="0"/>
              <a:t>Joanne </a:t>
            </a:r>
            <a:r>
              <a:rPr lang="en-US" sz="1500" i="1" dirty="0" err="1" smtClean="0"/>
              <a:t>Ruthsatz</a:t>
            </a:r>
            <a:r>
              <a:rPr lang="en-US" sz="1500" i="1" dirty="0" smtClean="0"/>
              <a:t>, The Ohio State U. Mansfield</a:t>
            </a:r>
            <a:endParaRPr lang="en-US" sz="1500" i="1" dirty="0"/>
          </a:p>
        </p:txBody>
      </p:sp>
      <p:sp>
        <p:nvSpPr>
          <p:cNvPr id="2" name="TextBox 1"/>
          <p:cNvSpPr txBox="1"/>
          <p:nvPr/>
        </p:nvSpPr>
        <p:spPr>
          <a:xfrm>
            <a:off x="4953000" y="2970074"/>
            <a:ext cx="3810000" cy="2862322"/>
          </a:xfrm>
          <a:prstGeom prst="rect">
            <a:avLst/>
          </a:prstGeom>
          <a:noFill/>
        </p:spPr>
        <p:txBody>
          <a:bodyPr wrap="square" rtlCol="0">
            <a:spAutoFit/>
          </a:bodyPr>
          <a:lstStyle/>
          <a:p>
            <a:r>
              <a:rPr lang="en-US" sz="2400" b="1" dirty="0" smtClean="0"/>
              <a:t>18 prodigies</a:t>
            </a:r>
          </a:p>
          <a:p>
            <a:r>
              <a:rPr lang="en-US" sz="2400" dirty="0" smtClean="0"/>
              <a:t>   - 5 music</a:t>
            </a:r>
          </a:p>
          <a:p>
            <a:r>
              <a:rPr lang="en-US" sz="2400" dirty="0" smtClean="0"/>
              <a:t>   - 8 art</a:t>
            </a:r>
          </a:p>
          <a:p>
            <a:r>
              <a:rPr lang="en-US" sz="2400" dirty="0" smtClean="0"/>
              <a:t>   - 5 math</a:t>
            </a:r>
          </a:p>
          <a:p>
            <a:endParaRPr lang="en-US" sz="2400" dirty="0"/>
          </a:p>
          <a:p>
            <a:endParaRPr lang="en-US" sz="2400" dirty="0" smtClean="0"/>
          </a:p>
          <a:p>
            <a:endParaRPr lang="en-US" sz="1200" dirty="0" smtClean="0"/>
          </a:p>
          <a:p>
            <a:endParaRPr lang="en-US" sz="1200" dirty="0" smtClean="0"/>
          </a:p>
          <a:p>
            <a:endParaRPr lang="en-US" sz="1200" dirty="0"/>
          </a:p>
        </p:txBody>
      </p:sp>
    </p:spTree>
    <p:extLst>
      <p:ext uri="{BB962C8B-B14F-4D97-AF65-F5344CB8AC3E}">
        <p14:creationId xmlns:p14="http://schemas.microsoft.com/office/powerpoint/2010/main" val="667008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362200"/>
            <a:ext cx="3931920" cy="2808238"/>
          </a:xfrm>
          <a:prstGeom prst="rect">
            <a:avLst/>
          </a:prstGeom>
        </p:spPr>
      </p:pic>
      <p:sp>
        <p:nvSpPr>
          <p:cNvPr id="2" name="TextBox 1"/>
          <p:cNvSpPr txBox="1"/>
          <p:nvPr/>
        </p:nvSpPr>
        <p:spPr>
          <a:xfrm>
            <a:off x="4953000" y="2286000"/>
            <a:ext cx="3810000" cy="3170099"/>
          </a:xfrm>
          <a:prstGeom prst="rect">
            <a:avLst/>
          </a:prstGeom>
          <a:noFill/>
        </p:spPr>
        <p:txBody>
          <a:bodyPr wrap="square" rtlCol="0">
            <a:spAutoFit/>
          </a:bodyPr>
          <a:lstStyle/>
          <a:p>
            <a:r>
              <a:rPr lang="en-US" sz="2400" b="1" dirty="0" smtClean="0"/>
              <a:t>Administered Stanford-</a:t>
            </a:r>
            <a:r>
              <a:rPr lang="en-US" sz="2400" b="1" dirty="0" err="1" smtClean="0"/>
              <a:t>Binet</a:t>
            </a:r>
            <a:r>
              <a:rPr lang="en-US" sz="2400" b="1" dirty="0" smtClean="0"/>
              <a:t> Intelligence Scales…</a:t>
            </a:r>
            <a:endParaRPr lang="en-US" sz="800" b="1" dirty="0" smtClean="0"/>
          </a:p>
          <a:p>
            <a:endParaRPr lang="en-US" sz="800" dirty="0"/>
          </a:p>
          <a:p>
            <a:r>
              <a:rPr lang="en-US" sz="2400" dirty="0" smtClean="0"/>
              <a:t>Fluid reasoning (FR)</a:t>
            </a:r>
          </a:p>
          <a:p>
            <a:r>
              <a:rPr lang="en-US" sz="2400" dirty="0" smtClean="0"/>
              <a:t>Knowledge (KN)</a:t>
            </a:r>
          </a:p>
          <a:p>
            <a:r>
              <a:rPr lang="en-US" sz="2400" dirty="0" smtClean="0"/>
              <a:t>Quantitative reasoning (QR)</a:t>
            </a:r>
          </a:p>
          <a:p>
            <a:r>
              <a:rPr lang="en-US" sz="2400" dirty="0" smtClean="0"/>
              <a:t>Visual-spatial (VS)</a:t>
            </a:r>
          </a:p>
          <a:p>
            <a:r>
              <a:rPr lang="en-US" sz="2400" dirty="0" smtClean="0"/>
              <a:t>Working memory (WM)</a:t>
            </a:r>
          </a:p>
          <a:p>
            <a:r>
              <a:rPr lang="en-US" sz="2400" dirty="0" smtClean="0"/>
              <a:t>Full-scale IQ (FIQ)</a:t>
            </a:r>
          </a:p>
        </p:txBody>
      </p:sp>
      <p:sp>
        <p:nvSpPr>
          <p:cNvPr id="7" name="TextBox 6"/>
          <p:cNvSpPr txBox="1"/>
          <p:nvPr/>
        </p:nvSpPr>
        <p:spPr>
          <a:xfrm>
            <a:off x="771144" y="5181600"/>
            <a:ext cx="3922776" cy="323165"/>
          </a:xfrm>
          <a:prstGeom prst="rect">
            <a:avLst/>
          </a:prstGeom>
          <a:noFill/>
        </p:spPr>
        <p:txBody>
          <a:bodyPr wrap="square" rtlCol="0">
            <a:spAutoFit/>
          </a:bodyPr>
          <a:lstStyle/>
          <a:p>
            <a:pPr algn="ctr"/>
            <a:r>
              <a:rPr lang="en-US" sz="1500" i="1" dirty="0" smtClean="0"/>
              <a:t>Joanne </a:t>
            </a:r>
            <a:r>
              <a:rPr lang="en-US" sz="1500" i="1" dirty="0" err="1" smtClean="0"/>
              <a:t>Ruthsatz</a:t>
            </a:r>
            <a:r>
              <a:rPr lang="en-US" sz="1500" i="1" dirty="0" smtClean="0"/>
              <a:t>, The Ohio State U. Mansfield</a:t>
            </a:r>
            <a:endParaRPr lang="en-US" sz="1500" i="1" dirty="0"/>
          </a:p>
        </p:txBody>
      </p:sp>
    </p:spTree>
    <p:extLst>
      <p:ext uri="{BB962C8B-B14F-4D97-AF65-F5344CB8AC3E}">
        <p14:creationId xmlns:p14="http://schemas.microsoft.com/office/powerpoint/2010/main" val="25587355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graphicFrame>
        <p:nvGraphicFramePr>
          <p:cNvPr id="10" name="Chart 9"/>
          <p:cNvGraphicFramePr>
            <a:graphicFrameLocks/>
          </p:cNvGraphicFramePr>
          <p:nvPr>
            <p:extLst>
              <p:ext uri="{D42A27DB-BD31-4B8C-83A1-F6EECF244321}">
                <p14:modId xmlns:p14="http://schemas.microsoft.com/office/powerpoint/2010/main" val="2750108676"/>
              </p:ext>
            </p:extLst>
          </p:nvPr>
        </p:nvGraphicFramePr>
        <p:xfrm>
          <a:off x="1371600" y="1447800"/>
          <a:ext cx="6400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905000" y="5574268"/>
            <a:ext cx="5715000" cy="369332"/>
          </a:xfrm>
          <a:prstGeom prst="rect">
            <a:avLst/>
          </a:prstGeom>
          <a:noFill/>
        </p:spPr>
        <p:txBody>
          <a:bodyPr wrap="square" rtlCol="0">
            <a:spAutoFit/>
          </a:bodyPr>
          <a:lstStyle/>
          <a:p>
            <a:pPr algn="ctr"/>
            <a:r>
              <a:rPr lang="en-US" b="1" dirty="0" smtClean="0">
                <a:solidFill>
                  <a:schemeClr val="tx1">
                    <a:lumMod val="95000"/>
                    <a:lumOff val="5000"/>
                  </a:schemeClr>
                </a:solidFill>
              </a:rPr>
              <a:t>Stanford-</a:t>
            </a:r>
            <a:r>
              <a:rPr lang="en-US" b="1" dirty="0" err="1" smtClean="0">
                <a:solidFill>
                  <a:schemeClr val="tx1">
                    <a:lumMod val="95000"/>
                    <a:lumOff val="5000"/>
                  </a:schemeClr>
                </a:solidFill>
              </a:rPr>
              <a:t>Binet</a:t>
            </a:r>
            <a:r>
              <a:rPr lang="en-US" b="1" dirty="0">
                <a:solidFill>
                  <a:schemeClr val="tx1">
                    <a:lumMod val="95000"/>
                    <a:lumOff val="5000"/>
                  </a:schemeClr>
                </a:solidFill>
              </a:rPr>
              <a:t> </a:t>
            </a:r>
            <a:r>
              <a:rPr lang="en-US" b="1" dirty="0" smtClean="0">
                <a:solidFill>
                  <a:schemeClr val="tx1">
                    <a:lumMod val="95000"/>
                    <a:lumOff val="5000"/>
                  </a:schemeClr>
                </a:solidFill>
              </a:rPr>
              <a:t>Subtest</a:t>
            </a:r>
            <a:endParaRPr lang="en-US" b="1" dirty="0">
              <a:solidFill>
                <a:schemeClr val="tx1">
                  <a:lumMod val="95000"/>
                  <a:lumOff val="5000"/>
                </a:schemeClr>
              </a:solidFill>
            </a:endParaRPr>
          </a:p>
        </p:txBody>
      </p:sp>
      <p:sp>
        <p:nvSpPr>
          <p:cNvPr id="11" name="TextBox 10"/>
          <p:cNvSpPr txBox="1"/>
          <p:nvPr/>
        </p:nvSpPr>
        <p:spPr>
          <a:xfrm>
            <a:off x="0" y="6248400"/>
            <a:ext cx="9144001" cy="338554"/>
          </a:xfrm>
          <a:prstGeom prst="rect">
            <a:avLst/>
          </a:prstGeom>
          <a:noFill/>
        </p:spPr>
        <p:txBody>
          <a:bodyPr wrap="square" rtlCol="0">
            <a:spAutoFit/>
          </a:bodyPr>
          <a:lstStyle/>
          <a:p>
            <a:pPr algn="ctr"/>
            <a:r>
              <a:rPr lang="en-US" sz="1600" dirty="0" err="1" smtClean="0"/>
              <a:t>Ruthsatz</a:t>
            </a:r>
            <a:r>
              <a:rPr lang="en-US" sz="1600" dirty="0" smtClean="0"/>
              <a:t>, </a:t>
            </a:r>
            <a:r>
              <a:rPr lang="en-US" sz="1600" dirty="0" err="1" smtClean="0"/>
              <a:t>Ruthsatz</a:t>
            </a:r>
            <a:r>
              <a:rPr lang="en-US" sz="1600" dirty="0" smtClean="0"/>
              <a:t>-Stephens, &amp; </a:t>
            </a:r>
            <a:r>
              <a:rPr lang="en-US" sz="1600" dirty="0" err="1" smtClean="0"/>
              <a:t>Ruthsatz</a:t>
            </a:r>
            <a:r>
              <a:rPr lang="en-US" sz="1600" dirty="0" smtClean="0"/>
              <a:t> (2014), </a:t>
            </a:r>
            <a:r>
              <a:rPr lang="en-US" sz="1600" i="1" dirty="0" smtClean="0"/>
              <a:t>Intelligence</a:t>
            </a:r>
            <a:endParaRPr lang="en-US" sz="1600" i="1" dirty="0"/>
          </a:p>
        </p:txBody>
      </p:sp>
      <p:sp>
        <p:nvSpPr>
          <p:cNvPr id="12" name="TextBox 11"/>
          <p:cNvSpPr txBox="1"/>
          <p:nvPr/>
        </p:nvSpPr>
        <p:spPr>
          <a:xfrm rot="16200000">
            <a:off x="-463034" y="3376922"/>
            <a:ext cx="3124201" cy="369332"/>
          </a:xfrm>
          <a:prstGeom prst="rect">
            <a:avLst/>
          </a:prstGeom>
          <a:noFill/>
        </p:spPr>
        <p:txBody>
          <a:bodyPr wrap="square" rtlCol="0">
            <a:spAutoFit/>
          </a:bodyPr>
          <a:lstStyle/>
          <a:p>
            <a:pPr algn="ctr"/>
            <a:r>
              <a:rPr lang="en-US" b="1" dirty="0" smtClean="0">
                <a:solidFill>
                  <a:schemeClr val="tx1">
                    <a:lumMod val="95000"/>
                    <a:lumOff val="5000"/>
                  </a:schemeClr>
                </a:solidFill>
              </a:rPr>
              <a:t>IQ Score</a:t>
            </a:r>
            <a:endParaRPr lang="en-US" b="1" dirty="0">
              <a:solidFill>
                <a:schemeClr val="tx1">
                  <a:lumMod val="95000"/>
                  <a:lumOff val="5000"/>
                </a:schemeClr>
              </a:solidFill>
            </a:endParaRPr>
          </a:p>
        </p:txBody>
      </p:sp>
    </p:spTree>
    <p:extLst>
      <p:ext uri="{BB962C8B-B14F-4D97-AF65-F5344CB8AC3E}">
        <p14:creationId xmlns:p14="http://schemas.microsoft.com/office/powerpoint/2010/main" val="1304872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graphicFrame>
        <p:nvGraphicFramePr>
          <p:cNvPr id="10" name="Chart 9"/>
          <p:cNvGraphicFramePr>
            <a:graphicFrameLocks/>
          </p:cNvGraphicFramePr>
          <p:nvPr>
            <p:extLst>
              <p:ext uri="{D42A27DB-BD31-4B8C-83A1-F6EECF244321}">
                <p14:modId xmlns:p14="http://schemas.microsoft.com/office/powerpoint/2010/main" val="3183168110"/>
              </p:ext>
            </p:extLst>
          </p:nvPr>
        </p:nvGraphicFramePr>
        <p:xfrm>
          <a:off x="1371600" y="1447800"/>
          <a:ext cx="6400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1905000" y="5574268"/>
            <a:ext cx="5715000" cy="369332"/>
          </a:xfrm>
          <a:prstGeom prst="rect">
            <a:avLst/>
          </a:prstGeom>
          <a:noFill/>
        </p:spPr>
        <p:txBody>
          <a:bodyPr wrap="square" rtlCol="0">
            <a:spAutoFit/>
          </a:bodyPr>
          <a:lstStyle/>
          <a:p>
            <a:pPr algn="ctr"/>
            <a:r>
              <a:rPr lang="en-US" b="1" dirty="0" smtClean="0">
                <a:solidFill>
                  <a:schemeClr val="tx1">
                    <a:lumMod val="75000"/>
                    <a:lumOff val="25000"/>
                  </a:schemeClr>
                </a:solidFill>
              </a:rPr>
              <a:t>Stanford-</a:t>
            </a:r>
            <a:r>
              <a:rPr lang="en-US" b="1" dirty="0" err="1" smtClean="0">
                <a:solidFill>
                  <a:schemeClr val="tx1">
                    <a:lumMod val="75000"/>
                    <a:lumOff val="25000"/>
                  </a:schemeClr>
                </a:solidFill>
              </a:rPr>
              <a:t>Binet</a:t>
            </a:r>
            <a:r>
              <a:rPr lang="en-US" b="1" dirty="0">
                <a:solidFill>
                  <a:schemeClr val="tx1">
                    <a:lumMod val="75000"/>
                    <a:lumOff val="25000"/>
                  </a:schemeClr>
                </a:solidFill>
              </a:rPr>
              <a:t> </a:t>
            </a:r>
            <a:r>
              <a:rPr lang="en-US" b="1" dirty="0" smtClean="0">
                <a:solidFill>
                  <a:schemeClr val="tx1">
                    <a:lumMod val="75000"/>
                    <a:lumOff val="25000"/>
                  </a:schemeClr>
                </a:solidFill>
              </a:rPr>
              <a:t>Subtest</a:t>
            </a:r>
            <a:endParaRPr lang="en-US" b="1" dirty="0">
              <a:solidFill>
                <a:schemeClr val="tx1">
                  <a:lumMod val="75000"/>
                  <a:lumOff val="25000"/>
                </a:schemeClr>
              </a:solidFill>
            </a:endParaRPr>
          </a:p>
        </p:txBody>
      </p:sp>
      <p:sp>
        <p:nvSpPr>
          <p:cNvPr id="12" name="TextBox 11"/>
          <p:cNvSpPr txBox="1"/>
          <p:nvPr/>
        </p:nvSpPr>
        <p:spPr>
          <a:xfrm rot="16200000">
            <a:off x="-463034" y="3376922"/>
            <a:ext cx="3124201" cy="369332"/>
          </a:xfrm>
          <a:prstGeom prst="rect">
            <a:avLst/>
          </a:prstGeom>
          <a:noFill/>
        </p:spPr>
        <p:txBody>
          <a:bodyPr wrap="square" rtlCol="0">
            <a:spAutoFit/>
          </a:bodyPr>
          <a:lstStyle/>
          <a:p>
            <a:pPr algn="ctr"/>
            <a:r>
              <a:rPr lang="en-US" b="1" dirty="0" smtClean="0">
                <a:solidFill>
                  <a:schemeClr val="tx1">
                    <a:lumMod val="75000"/>
                    <a:lumOff val="25000"/>
                  </a:schemeClr>
                </a:solidFill>
              </a:rPr>
              <a:t>IQ Score</a:t>
            </a:r>
            <a:endParaRPr lang="en-US" b="1" dirty="0">
              <a:solidFill>
                <a:schemeClr val="tx1">
                  <a:lumMod val="75000"/>
                  <a:lumOff val="25000"/>
                </a:schemeClr>
              </a:solidFill>
            </a:endParaRPr>
          </a:p>
        </p:txBody>
      </p:sp>
      <p:sp>
        <p:nvSpPr>
          <p:cNvPr id="13" name="Oval 12"/>
          <p:cNvSpPr/>
          <p:nvPr/>
        </p:nvSpPr>
        <p:spPr>
          <a:xfrm>
            <a:off x="6934200" y="2209800"/>
            <a:ext cx="381000" cy="10668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82368" y="2438400"/>
            <a:ext cx="381000" cy="1600200"/>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76800" y="2130623"/>
            <a:ext cx="2057400" cy="307777"/>
          </a:xfrm>
          <a:prstGeom prst="rect">
            <a:avLst/>
          </a:prstGeom>
          <a:solidFill>
            <a:schemeClr val="bg1"/>
          </a:solidFill>
        </p:spPr>
        <p:txBody>
          <a:bodyPr wrap="square" rtlCol="0">
            <a:spAutoFit/>
          </a:bodyPr>
          <a:lstStyle/>
          <a:p>
            <a:r>
              <a:rPr lang="en-US" sz="1400" dirty="0" smtClean="0"/>
              <a:t>15 of 18 &gt; 99</a:t>
            </a:r>
            <a:r>
              <a:rPr lang="en-US" sz="1400" baseline="30000" dirty="0"/>
              <a:t>th</a:t>
            </a:r>
            <a:r>
              <a:rPr lang="en-US" sz="1400" dirty="0" smtClean="0"/>
              <a:t> percentile</a:t>
            </a:r>
            <a:endParaRPr lang="en-US" sz="1400" dirty="0"/>
          </a:p>
        </p:txBody>
      </p:sp>
      <p:sp>
        <p:nvSpPr>
          <p:cNvPr id="15" name="TextBox 14"/>
          <p:cNvSpPr txBox="1"/>
          <p:nvPr/>
        </p:nvSpPr>
        <p:spPr>
          <a:xfrm>
            <a:off x="2209800" y="4191000"/>
            <a:ext cx="1938528" cy="307777"/>
          </a:xfrm>
          <a:prstGeom prst="rect">
            <a:avLst/>
          </a:prstGeom>
          <a:solidFill>
            <a:schemeClr val="bg1"/>
          </a:solidFill>
        </p:spPr>
        <p:txBody>
          <a:bodyPr wrap="square" rtlCol="0">
            <a:spAutoFit/>
          </a:bodyPr>
          <a:lstStyle/>
          <a:p>
            <a:r>
              <a:rPr lang="en-US" sz="1400" dirty="0" smtClean="0"/>
              <a:t>50</a:t>
            </a:r>
            <a:r>
              <a:rPr lang="en-US" sz="1400" baseline="30000" dirty="0" smtClean="0"/>
              <a:t>th</a:t>
            </a:r>
            <a:r>
              <a:rPr lang="en-US" sz="1400" dirty="0" smtClean="0"/>
              <a:t> to 99.9</a:t>
            </a:r>
            <a:r>
              <a:rPr lang="en-US" sz="1400" baseline="30000" dirty="0" smtClean="0"/>
              <a:t>th</a:t>
            </a:r>
            <a:r>
              <a:rPr lang="en-US" sz="1400" dirty="0"/>
              <a:t> </a:t>
            </a:r>
            <a:r>
              <a:rPr lang="en-US" sz="1400" dirty="0" smtClean="0"/>
              <a:t>percentile  </a:t>
            </a:r>
            <a:endParaRPr lang="en-US" sz="1400" dirty="0"/>
          </a:p>
        </p:txBody>
      </p:sp>
      <p:sp>
        <p:nvSpPr>
          <p:cNvPr id="17" name="TextBox 16"/>
          <p:cNvSpPr txBox="1"/>
          <p:nvPr/>
        </p:nvSpPr>
        <p:spPr>
          <a:xfrm>
            <a:off x="0" y="6248400"/>
            <a:ext cx="9144001" cy="338554"/>
          </a:xfrm>
          <a:prstGeom prst="rect">
            <a:avLst/>
          </a:prstGeom>
          <a:noFill/>
        </p:spPr>
        <p:txBody>
          <a:bodyPr wrap="square" rtlCol="0">
            <a:spAutoFit/>
          </a:bodyPr>
          <a:lstStyle/>
          <a:p>
            <a:pPr algn="ctr"/>
            <a:r>
              <a:rPr lang="en-US" sz="1600" dirty="0" err="1" smtClean="0"/>
              <a:t>Ruthsatz</a:t>
            </a:r>
            <a:r>
              <a:rPr lang="en-US" sz="1600" dirty="0" smtClean="0"/>
              <a:t>, </a:t>
            </a:r>
            <a:r>
              <a:rPr lang="en-US" sz="1600" dirty="0" err="1" smtClean="0"/>
              <a:t>Ruthsatz</a:t>
            </a:r>
            <a:r>
              <a:rPr lang="en-US" sz="1600" dirty="0" smtClean="0"/>
              <a:t>-Stephens, &amp; </a:t>
            </a:r>
            <a:r>
              <a:rPr lang="en-US" sz="1600" dirty="0" err="1" smtClean="0"/>
              <a:t>Ruthsatz</a:t>
            </a:r>
            <a:r>
              <a:rPr lang="en-US" sz="1600" dirty="0" smtClean="0"/>
              <a:t> (2014), </a:t>
            </a:r>
            <a:r>
              <a:rPr lang="en-US" sz="1600" i="1" dirty="0" smtClean="0"/>
              <a:t>Intelligence</a:t>
            </a:r>
            <a:endParaRPr lang="en-US" sz="1600" i="1" dirty="0"/>
          </a:p>
        </p:txBody>
      </p:sp>
    </p:spTree>
    <p:extLst>
      <p:ext uri="{BB962C8B-B14F-4D97-AF65-F5344CB8AC3E}">
        <p14:creationId xmlns:p14="http://schemas.microsoft.com/office/powerpoint/2010/main" val="3160918577"/>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4" name="TextBox 3"/>
          <p:cNvSpPr txBox="1"/>
          <p:nvPr/>
        </p:nvSpPr>
        <p:spPr>
          <a:xfrm>
            <a:off x="4572000" y="2990671"/>
            <a:ext cx="3886200" cy="1200329"/>
          </a:xfrm>
          <a:prstGeom prst="rect">
            <a:avLst/>
          </a:prstGeom>
          <a:noFill/>
        </p:spPr>
        <p:txBody>
          <a:bodyPr wrap="square" rtlCol="0">
            <a:spAutoFit/>
          </a:bodyPr>
          <a:lstStyle/>
          <a:p>
            <a:r>
              <a:rPr lang="en-US" sz="2400" b="1" smtClean="0"/>
              <a:t>Working memory capacity </a:t>
            </a:r>
            <a:r>
              <a:rPr lang="en-US" sz="2400" b="1" dirty="0" smtClean="0"/>
              <a:t>–                </a:t>
            </a:r>
            <a:r>
              <a:rPr lang="en-US" sz="2400" dirty="0" smtClean="0"/>
              <a:t>ability to focus attention on </a:t>
            </a:r>
            <a:r>
              <a:rPr lang="en-US" sz="2400" smtClean="0"/>
              <a:t>task-relevant information</a:t>
            </a:r>
            <a:r>
              <a:rPr lang="en-US" sz="2400"/>
              <a:t>.</a:t>
            </a:r>
            <a:endParaRPr lang="en-US" sz="24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9806"/>
          <a:stretch/>
        </p:blipFill>
        <p:spPr>
          <a:xfrm>
            <a:off x="1066800" y="1893667"/>
            <a:ext cx="2763736" cy="3791275"/>
          </a:xfrm>
          <a:prstGeom prst="rect">
            <a:avLst/>
          </a:prstGeom>
        </p:spPr>
      </p:pic>
      <p:sp>
        <p:nvSpPr>
          <p:cNvPr id="3" name="TextBox 2"/>
          <p:cNvSpPr txBox="1"/>
          <p:nvPr/>
        </p:nvSpPr>
        <p:spPr>
          <a:xfrm>
            <a:off x="1066800" y="5684942"/>
            <a:ext cx="2763736" cy="307777"/>
          </a:xfrm>
          <a:prstGeom prst="rect">
            <a:avLst/>
          </a:prstGeom>
          <a:noFill/>
        </p:spPr>
        <p:txBody>
          <a:bodyPr wrap="square" rtlCol="0">
            <a:spAutoFit/>
          </a:bodyPr>
          <a:lstStyle/>
          <a:p>
            <a:pPr algn="ctr"/>
            <a:r>
              <a:rPr lang="en-US" sz="1400" i="1" dirty="0" smtClean="0"/>
              <a:t>Randy Engle, Georgia Tech</a:t>
            </a:r>
            <a:endParaRPr lang="en-US" sz="1400" i="1" dirty="0"/>
          </a:p>
        </p:txBody>
      </p:sp>
    </p:spTree>
    <p:extLst>
      <p:ext uri="{BB962C8B-B14F-4D97-AF65-F5344CB8AC3E}">
        <p14:creationId xmlns:p14="http://schemas.microsoft.com/office/powerpoint/2010/main" val="37065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026" name="Picture 2" descr="Image result for running span tas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90800"/>
            <a:ext cx="3810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unning span tas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514600"/>
            <a:ext cx="38100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16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descr="http://4.bp.blogspot.com/_kjfBNKp8rNI/TBugc4dDqyI/AAAAAAAAAXg/PFOAhTqKI38/s1600/Suzan+Pleva+on+sight+reading+for+young+children.jpg"/>
          <p:cNvPicPr>
            <a:picLocks noChangeAspect="1" noChangeArrowheads="1"/>
          </p:cNvPicPr>
          <p:nvPr/>
        </p:nvPicPr>
        <p:blipFill>
          <a:blip r:embed="rId2" cstate="print"/>
          <a:srcRect/>
          <a:stretch>
            <a:fillRect/>
          </a:stretch>
        </p:blipFill>
        <p:spPr bwMode="auto">
          <a:xfrm>
            <a:off x="629323" y="2057400"/>
            <a:ext cx="3124200" cy="2080718"/>
          </a:xfrm>
          <a:prstGeom prst="rect">
            <a:avLst/>
          </a:prstGeom>
          <a:noFill/>
        </p:spPr>
      </p:pic>
      <p:sp>
        <p:nvSpPr>
          <p:cNvPr id="6" name="TextBox 5"/>
          <p:cNvSpPr txBox="1"/>
          <p:nvPr/>
        </p:nvSpPr>
        <p:spPr>
          <a:xfrm>
            <a:off x="629323" y="4267200"/>
            <a:ext cx="3858183" cy="132343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r>
              <a:rPr lang="en-US" sz="2000" dirty="0" smtClean="0"/>
              <a:t>Pianists performed…</a:t>
            </a:r>
          </a:p>
          <a:p>
            <a:pPr marL="342900" indent="-342900">
              <a:buAutoNum type="arabicParenBoth"/>
            </a:pPr>
            <a:r>
              <a:rPr lang="en-US" sz="2000" dirty="0" smtClean="0"/>
              <a:t> Complex span tasks</a:t>
            </a:r>
          </a:p>
          <a:p>
            <a:pPr marL="342900" indent="-342900">
              <a:buAutoNum type="arabicParenBoth"/>
            </a:pPr>
            <a:r>
              <a:rPr lang="en-US" sz="2000" dirty="0"/>
              <a:t> </a:t>
            </a:r>
            <a:r>
              <a:rPr lang="en-US" sz="2000" dirty="0" smtClean="0"/>
              <a:t>Deliberate practice survey</a:t>
            </a:r>
          </a:p>
          <a:p>
            <a:pPr marL="342900" indent="-342900">
              <a:buAutoNum type="arabicParenBoth"/>
            </a:pPr>
            <a:r>
              <a:rPr lang="en-US" sz="2000" dirty="0" smtClean="0"/>
              <a:t> Sight-reading task</a:t>
            </a:r>
            <a:endParaRPr lang="en-US" sz="2000" dirty="0"/>
          </a:p>
        </p:txBody>
      </p:sp>
      <p:grpSp>
        <p:nvGrpSpPr>
          <p:cNvPr id="7" name="Group 6"/>
          <p:cNvGrpSpPr/>
          <p:nvPr/>
        </p:nvGrpSpPr>
        <p:grpSpPr>
          <a:xfrm>
            <a:off x="4287410" y="2057400"/>
            <a:ext cx="4227267" cy="3706788"/>
            <a:chOff x="4287410" y="2281199"/>
            <a:chExt cx="4227267" cy="3706788"/>
          </a:xfrm>
        </p:grpSpPr>
        <p:pic>
          <p:nvPicPr>
            <p:cNvPr id="4" name="Picture 3"/>
            <p:cNvPicPr>
              <a:picLocks noChangeAspect="1" noChangeArrowheads="1"/>
            </p:cNvPicPr>
            <p:nvPr/>
          </p:nvPicPr>
          <p:blipFill>
            <a:blip r:embed="rId3" cstate="print"/>
            <a:srcRect/>
            <a:stretch>
              <a:fillRect/>
            </a:stretch>
          </p:blipFill>
          <p:spPr bwMode="auto">
            <a:xfrm>
              <a:off x="4325457" y="2281199"/>
              <a:ext cx="4189220" cy="3662401"/>
            </a:xfrm>
            <a:prstGeom prst="rect">
              <a:avLst/>
            </a:prstGeom>
            <a:noFill/>
            <a:ln w="9525">
              <a:noFill/>
              <a:miter lim="800000"/>
              <a:headEnd/>
              <a:tailEnd/>
            </a:ln>
          </p:spPr>
        </p:pic>
        <p:sp>
          <p:nvSpPr>
            <p:cNvPr id="2" name="TextBox 1"/>
            <p:cNvSpPr txBox="1"/>
            <p:nvPr/>
          </p:nvSpPr>
          <p:spPr>
            <a:xfrm rot="16200000">
              <a:off x="2970787" y="3678823"/>
              <a:ext cx="2971799" cy="338554"/>
            </a:xfrm>
            <a:prstGeom prst="rect">
              <a:avLst/>
            </a:prstGeom>
            <a:solidFill>
              <a:schemeClr val="bg1"/>
            </a:solidFill>
          </p:spPr>
          <p:txBody>
            <a:bodyPr wrap="square" rtlCol="0">
              <a:spAutoFit/>
            </a:bodyPr>
            <a:lstStyle/>
            <a:p>
              <a:pPr algn="ctr"/>
              <a:r>
                <a:rPr lang="en-US" sz="1600" b="1" dirty="0" smtClean="0"/>
                <a:t>Sight-Reading Performance</a:t>
              </a:r>
              <a:endParaRPr lang="en-US" sz="1600" b="1" dirty="0"/>
            </a:p>
          </p:txBody>
        </p:sp>
        <p:sp>
          <p:nvSpPr>
            <p:cNvPr id="11" name="TextBox 10"/>
            <p:cNvSpPr txBox="1"/>
            <p:nvPr/>
          </p:nvSpPr>
          <p:spPr>
            <a:xfrm>
              <a:off x="4487505" y="5649433"/>
              <a:ext cx="4027171" cy="338554"/>
            </a:xfrm>
            <a:prstGeom prst="rect">
              <a:avLst/>
            </a:prstGeom>
            <a:solidFill>
              <a:schemeClr val="bg1"/>
            </a:solidFill>
          </p:spPr>
          <p:txBody>
            <a:bodyPr wrap="square" rtlCol="0">
              <a:spAutoFit/>
            </a:bodyPr>
            <a:lstStyle/>
            <a:p>
              <a:pPr algn="ctr"/>
              <a:r>
                <a:rPr lang="en-US" sz="1600" b="1" dirty="0" smtClean="0"/>
                <a:t>Deliberate Practice</a:t>
              </a:r>
              <a:endParaRPr lang="en-US" sz="1600" b="1" dirty="0"/>
            </a:p>
          </p:txBody>
        </p:sp>
        <p:sp>
          <p:nvSpPr>
            <p:cNvPr id="12" name="TextBox 11"/>
            <p:cNvSpPr txBox="1"/>
            <p:nvPr/>
          </p:nvSpPr>
          <p:spPr>
            <a:xfrm>
              <a:off x="5334000" y="5365899"/>
              <a:ext cx="846495" cy="307777"/>
            </a:xfrm>
            <a:prstGeom prst="rect">
              <a:avLst/>
            </a:prstGeom>
            <a:solidFill>
              <a:schemeClr val="bg1"/>
            </a:solidFill>
          </p:spPr>
          <p:txBody>
            <a:bodyPr wrap="square" rtlCol="0">
              <a:spAutoFit/>
            </a:bodyPr>
            <a:lstStyle/>
            <a:p>
              <a:pPr algn="ctr"/>
              <a:r>
                <a:rPr lang="en-US" sz="1400" dirty="0" smtClean="0"/>
                <a:t>Low</a:t>
              </a:r>
              <a:endParaRPr lang="en-US" sz="1400" dirty="0"/>
            </a:p>
          </p:txBody>
        </p:sp>
        <p:sp>
          <p:nvSpPr>
            <p:cNvPr id="13" name="TextBox 12"/>
            <p:cNvSpPr txBox="1"/>
            <p:nvPr/>
          </p:nvSpPr>
          <p:spPr>
            <a:xfrm>
              <a:off x="6925905" y="5367668"/>
              <a:ext cx="846495" cy="307777"/>
            </a:xfrm>
            <a:prstGeom prst="rect">
              <a:avLst/>
            </a:prstGeom>
            <a:solidFill>
              <a:schemeClr val="bg1"/>
            </a:solidFill>
          </p:spPr>
          <p:txBody>
            <a:bodyPr wrap="square" rtlCol="0">
              <a:spAutoFit/>
            </a:bodyPr>
            <a:lstStyle/>
            <a:p>
              <a:pPr algn="ctr"/>
              <a:r>
                <a:rPr lang="en-US" sz="1400" dirty="0" smtClean="0"/>
                <a:t>High</a:t>
              </a:r>
              <a:endParaRPr lang="en-US" sz="1400" dirty="0"/>
            </a:p>
          </p:txBody>
        </p:sp>
      </p:grpSp>
      <p:sp>
        <p:nvSpPr>
          <p:cNvPr id="3" name="TextBox 2"/>
          <p:cNvSpPr txBox="1"/>
          <p:nvPr/>
        </p:nvSpPr>
        <p:spPr>
          <a:xfrm>
            <a:off x="152400" y="6172200"/>
            <a:ext cx="8763000" cy="461665"/>
          </a:xfrm>
          <a:prstGeom prst="rect">
            <a:avLst/>
          </a:prstGeom>
          <a:noFill/>
        </p:spPr>
        <p:txBody>
          <a:bodyPr wrap="square" rtlCol="0">
            <a:spAutoFit/>
          </a:bodyPr>
          <a:lstStyle/>
          <a:p>
            <a:pPr algn="ctr"/>
            <a:r>
              <a:rPr lang="en-US" sz="2400" b="1" dirty="0" err="1" smtClean="0"/>
              <a:t>Meinz</a:t>
            </a:r>
            <a:r>
              <a:rPr lang="en-US" sz="2400" b="1" dirty="0" smtClean="0"/>
              <a:t> &amp; Hambrick (2010)</a:t>
            </a:r>
            <a:endParaRPr lang="en-US" sz="2400" b="1" dirty="0"/>
          </a:p>
        </p:txBody>
      </p:sp>
      <p:sp>
        <p:nvSpPr>
          <p:cNvPr id="8" name="TextBox 7"/>
          <p:cNvSpPr txBox="1"/>
          <p:nvPr/>
        </p:nvSpPr>
        <p:spPr>
          <a:xfrm>
            <a:off x="6400800" y="3886200"/>
            <a:ext cx="1600200" cy="646331"/>
          </a:xfrm>
          <a:prstGeom prst="rect">
            <a:avLst/>
          </a:prstGeom>
          <a:noFill/>
        </p:spPr>
        <p:txBody>
          <a:bodyPr wrap="square" rtlCol="0">
            <a:spAutoFit/>
          </a:bodyPr>
          <a:lstStyle/>
          <a:p>
            <a:r>
              <a:rPr lang="en-US" dirty="0" smtClean="0"/>
              <a:t>No WMC </a:t>
            </a:r>
            <a:r>
              <a:rPr lang="en-US" dirty="0" smtClean="0">
                <a:sym typeface="Symbol" panose="05050102010706020507" pitchFamily="18" charset="2"/>
              </a:rPr>
              <a:t></a:t>
            </a:r>
            <a:r>
              <a:rPr lang="en-US" dirty="0" smtClean="0"/>
              <a:t> DP interaction</a:t>
            </a:r>
            <a:endParaRPr lang="en-US" dirty="0"/>
          </a:p>
        </p:txBody>
      </p:sp>
    </p:spTree>
    <p:extLst>
      <p:ext uri="{BB962C8B-B14F-4D97-AF65-F5344CB8AC3E}">
        <p14:creationId xmlns:p14="http://schemas.microsoft.com/office/powerpoint/2010/main" val="3720539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EXPERTS ARE “BORN”</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0" name="TextBox 5"/>
          <p:cNvSpPr txBox="1">
            <a:spLocks noChangeArrowheads="1"/>
          </p:cNvSpPr>
          <p:nvPr/>
        </p:nvSpPr>
        <p:spPr bwMode="auto">
          <a:xfrm>
            <a:off x="4189413" y="2130425"/>
            <a:ext cx="4421187" cy="3754874"/>
          </a:xfrm>
          <a:prstGeom prst="rect">
            <a:avLst/>
          </a:prstGeom>
          <a:noFill/>
          <a:ln w="9525">
            <a:noFill/>
            <a:miter lim="800000"/>
            <a:headEnd/>
            <a:tailEnd/>
          </a:ln>
        </p:spPr>
        <p:txBody>
          <a:bodyPr wrap="square">
            <a:spAutoFit/>
          </a:bodyPr>
          <a:lstStyle/>
          <a:p>
            <a:pPr>
              <a:lnSpc>
                <a:spcPts val="2800"/>
              </a:lnSpc>
            </a:pPr>
            <a:r>
              <a:rPr lang="en-US" sz="2000" dirty="0">
                <a:cs typeface="Arial" charset="0"/>
              </a:rPr>
              <a:t>I HAVE no patience with the hypothesis occasionally expressed, and often implied, especially in tales written to teach children to be good, that babies are born pretty much alike, and that the sole agencies in creating differences between boy and boy, and man and man, are steady application and moral effort</a:t>
            </a:r>
            <a:r>
              <a:rPr lang="en-US" sz="2000" dirty="0" smtClean="0">
                <a:cs typeface="Arial" charset="0"/>
              </a:rPr>
              <a:t>.”</a:t>
            </a:r>
            <a:endParaRPr lang="en-US" sz="2000" dirty="0">
              <a:cs typeface="Arial" charset="0"/>
            </a:endParaRPr>
          </a:p>
          <a:p>
            <a:endParaRPr lang="en-US" sz="800" dirty="0">
              <a:cs typeface="Arial" charset="0"/>
            </a:endParaRPr>
          </a:p>
          <a:p>
            <a:r>
              <a:rPr lang="en-US" sz="2000" dirty="0" smtClean="0">
                <a:cs typeface="Arial" charset="0"/>
              </a:rPr>
              <a:t>     </a:t>
            </a:r>
            <a:r>
              <a:rPr lang="en-US" sz="2000" b="1" dirty="0" smtClean="0">
                <a:cs typeface="Arial" charset="0"/>
              </a:rPr>
              <a:t>- </a:t>
            </a:r>
            <a:r>
              <a:rPr lang="en-US" sz="2000" b="1" dirty="0">
                <a:cs typeface="Arial" charset="0"/>
              </a:rPr>
              <a:t>Francis Galton (1869</a:t>
            </a:r>
            <a:r>
              <a:rPr lang="en-US" sz="2000" b="1" dirty="0" smtClean="0">
                <a:cs typeface="Arial" charset="0"/>
              </a:rPr>
              <a:t>)</a:t>
            </a:r>
            <a:endParaRPr lang="en-US" sz="2000" b="1" i="1" dirty="0">
              <a:cs typeface="Arial" charset="0"/>
            </a:endParaRPr>
          </a:p>
        </p:txBody>
      </p:sp>
      <p:pic>
        <p:nvPicPr>
          <p:cNvPr id="50177" name="Picture 1"/>
          <p:cNvPicPr>
            <a:picLocks noChangeAspect="1" noChangeArrowheads="1"/>
          </p:cNvPicPr>
          <p:nvPr/>
        </p:nvPicPr>
        <p:blipFill>
          <a:blip r:embed="rId2" cstate="print"/>
          <a:srcRect/>
          <a:stretch>
            <a:fillRect/>
          </a:stretch>
        </p:blipFill>
        <p:spPr bwMode="auto">
          <a:xfrm>
            <a:off x="914400" y="2133600"/>
            <a:ext cx="3114083" cy="3657600"/>
          </a:xfrm>
          <a:prstGeom prst="rect">
            <a:avLst/>
          </a:prstGeom>
          <a:noFill/>
          <a:ln w="9525">
            <a:noFill/>
            <a:miter lim="800000"/>
            <a:headEnd/>
            <a:tailEnd/>
          </a:ln>
        </p:spPr>
      </p:pic>
      <p:sp>
        <p:nvSpPr>
          <p:cNvPr id="6" name="TextBox 5"/>
          <p:cNvSpPr txBox="1"/>
          <p:nvPr/>
        </p:nvSpPr>
        <p:spPr>
          <a:xfrm>
            <a:off x="4084059" y="2172458"/>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7774757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219200" y="2301388"/>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p:cNvSpPr/>
          <p:nvPr/>
        </p:nvSpPr>
        <p:spPr>
          <a:xfrm>
            <a:off x="3672840" y="3784312"/>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p:cNvSpPr/>
          <p:nvPr/>
        </p:nvSpPr>
        <p:spPr>
          <a:xfrm>
            <a:off x="6195060" y="228600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ABILITY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76200" y="5900440"/>
            <a:ext cx="8991600" cy="523220"/>
          </a:xfrm>
          <a:prstGeom prst="rect">
            <a:avLst/>
          </a:prstGeom>
          <a:noFill/>
        </p:spPr>
        <p:txBody>
          <a:bodyPr wrap="square" rtlCol="0">
            <a:spAutoFit/>
          </a:bodyPr>
          <a:lstStyle/>
          <a:p>
            <a:pPr algn="ctr"/>
            <a:r>
              <a:rPr lang="en-US" sz="2800" dirty="0" smtClean="0"/>
              <a:t>How might ability factors be involved in </a:t>
            </a:r>
            <a:r>
              <a:rPr lang="en-US" sz="2800" b="1" dirty="0" smtClean="0">
                <a:solidFill>
                  <a:srgbClr val="006AA7"/>
                </a:solidFill>
              </a:rPr>
              <a:t>expertise?</a:t>
            </a:r>
            <a:endParaRPr lang="en-US" sz="2800" b="1" dirty="0">
              <a:solidFill>
                <a:srgbClr val="006AA7"/>
              </a:solidFill>
            </a:endParaRPr>
          </a:p>
        </p:txBody>
      </p:sp>
      <p:sp>
        <p:nvSpPr>
          <p:cNvPr id="4" name="TextBox 3"/>
          <p:cNvSpPr txBox="1"/>
          <p:nvPr/>
        </p:nvSpPr>
        <p:spPr>
          <a:xfrm>
            <a:off x="1386840" y="2710338"/>
            <a:ext cx="1447800" cy="461665"/>
          </a:xfrm>
          <a:prstGeom prst="rect">
            <a:avLst/>
          </a:prstGeom>
          <a:noFill/>
        </p:spPr>
        <p:txBody>
          <a:bodyPr wrap="square" rtlCol="0">
            <a:spAutoFit/>
          </a:bodyPr>
          <a:lstStyle/>
          <a:p>
            <a:pPr algn="ctr"/>
            <a:r>
              <a:rPr lang="en-US" sz="2400" dirty="0" smtClean="0"/>
              <a:t>Ability</a:t>
            </a:r>
            <a:endParaRPr lang="en-US" sz="2400" dirty="0"/>
          </a:p>
        </p:txBody>
      </p:sp>
      <p:sp>
        <p:nvSpPr>
          <p:cNvPr id="6" name="TextBox 5"/>
          <p:cNvSpPr txBox="1"/>
          <p:nvPr/>
        </p:nvSpPr>
        <p:spPr>
          <a:xfrm>
            <a:off x="3543300" y="4038600"/>
            <a:ext cx="2057400" cy="830997"/>
          </a:xfrm>
          <a:prstGeom prst="rect">
            <a:avLst/>
          </a:prstGeom>
          <a:noFill/>
        </p:spPr>
        <p:txBody>
          <a:bodyPr wrap="square" rtlCol="0">
            <a:spAutoFit/>
          </a:bodyPr>
          <a:lstStyle/>
          <a:p>
            <a:pPr algn="ctr"/>
            <a:r>
              <a:rPr lang="en-US" sz="2400" dirty="0" smtClean="0"/>
              <a:t>Knowledge /Skill</a:t>
            </a:r>
            <a:endParaRPr lang="en-US" sz="2400" dirty="0"/>
          </a:p>
        </p:txBody>
      </p:sp>
      <p:sp>
        <p:nvSpPr>
          <p:cNvPr id="10" name="TextBox 9"/>
          <p:cNvSpPr txBox="1"/>
          <p:nvPr/>
        </p:nvSpPr>
        <p:spPr>
          <a:xfrm>
            <a:off x="6172200" y="2698908"/>
            <a:ext cx="1828800" cy="461665"/>
          </a:xfrm>
          <a:prstGeom prst="rect">
            <a:avLst/>
          </a:prstGeom>
          <a:noFill/>
        </p:spPr>
        <p:txBody>
          <a:bodyPr wrap="square" rtlCol="0">
            <a:spAutoFit/>
          </a:bodyPr>
          <a:lstStyle/>
          <a:p>
            <a:pPr algn="ctr"/>
            <a:r>
              <a:rPr lang="en-US" sz="2400" dirty="0" smtClean="0"/>
              <a:t>Performance</a:t>
            </a:r>
            <a:endParaRPr lang="en-US" sz="2400" dirty="0"/>
          </a:p>
        </p:txBody>
      </p:sp>
      <p:cxnSp>
        <p:nvCxnSpPr>
          <p:cNvPr id="15" name="Straight Arrow Connector 14"/>
          <p:cNvCxnSpPr>
            <a:stCxn id="7" idx="6"/>
            <a:endCxn id="13" idx="2"/>
          </p:cNvCxnSpPr>
          <p:nvPr/>
        </p:nvCxnSpPr>
        <p:spPr>
          <a:xfrm flipV="1">
            <a:off x="3002280" y="2933700"/>
            <a:ext cx="3192780" cy="15388"/>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6"/>
            <a:endCxn id="13" idx="3"/>
          </p:cNvCxnSpPr>
          <p:nvPr/>
        </p:nvCxnSpPr>
        <p:spPr>
          <a:xfrm flipV="1">
            <a:off x="5455920" y="3391693"/>
            <a:ext cx="1000266" cy="1040319"/>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5"/>
            <a:endCxn id="12" idx="2"/>
          </p:cNvCxnSpPr>
          <p:nvPr/>
        </p:nvCxnSpPr>
        <p:spPr>
          <a:xfrm>
            <a:off x="2741154" y="3407081"/>
            <a:ext cx="931686" cy="1024931"/>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3118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DISPOSITIONAL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600200"/>
            <a:ext cx="3048000" cy="4028194"/>
          </a:xfrm>
          <a:prstGeom prst="rect">
            <a:avLst/>
          </a:prstGeom>
        </p:spPr>
      </p:pic>
      <p:sp>
        <p:nvSpPr>
          <p:cNvPr id="3" name="TextBox 2"/>
          <p:cNvSpPr txBox="1"/>
          <p:nvPr/>
        </p:nvSpPr>
        <p:spPr>
          <a:xfrm>
            <a:off x="1295400" y="5638800"/>
            <a:ext cx="3048000" cy="923330"/>
          </a:xfrm>
          <a:prstGeom prst="rect">
            <a:avLst/>
          </a:prstGeom>
          <a:noFill/>
        </p:spPr>
        <p:txBody>
          <a:bodyPr wrap="square" rtlCol="0">
            <a:spAutoFit/>
          </a:bodyPr>
          <a:lstStyle/>
          <a:p>
            <a:r>
              <a:rPr lang="en-US" b="1" dirty="0" smtClean="0"/>
              <a:t>Marie Cure:</a:t>
            </a:r>
            <a:r>
              <a:rPr lang="en-US" dirty="0" smtClean="0"/>
              <a:t> Often worked in her lab past midnight—after winning her </a:t>
            </a:r>
            <a:r>
              <a:rPr lang="en-US" i="1" dirty="0" smtClean="0"/>
              <a:t>first</a:t>
            </a:r>
            <a:r>
              <a:rPr lang="en-US" dirty="0" smtClean="0"/>
              <a:t> Nobel prize.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41813"/>
            <a:ext cx="2847975" cy="2867025"/>
          </a:xfrm>
          <a:prstGeom prst="rect">
            <a:avLst/>
          </a:prstGeom>
        </p:spPr>
      </p:pic>
      <p:sp>
        <p:nvSpPr>
          <p:cNvPr id="7" name="TextBox 6"/>
          <p:cNvSpPr txBox="1"/>
          <p:nvPr/>
        </p:nvSpPr>
        <p:spPr>
          <a:xfrm>
            <a:off x="4876800" y="4819471"/>
            <a:ext cx="2847975" cy="1200329"/>
          </a:xfrm>
          <a:prstGeom prst="rect">
            <a:avLst/>
          </a:prstGeom>
          <a:noFill/>
        </p:spPr>
        <p:txBody>
          <a:bodyPr wrap="square" rtlCol="0">
            <a:spAutoFit/>
          </a:bodyPr>
          <a:lstStyle/>
          <a:p>
            <a:r>
              <a:rPr lang="en-US" b="1" dirty="0" smtClean="0"/>
              <a:t>Ben Hogan:</a:t>
            </a:r>
            <a:r>
              <a:rPr lang="en-US" dirty="0" smtClean="0"/>
              <a:t> Hit practice balls until his hands bled, then soaked them in pickle brine to toughen skin.</a:t>
            </a:r>
            <a:endParaRPr lang="en-US" dirty="0"/>
          </a:p>
        </p:txBody>
      </p:sp>
    </p:spTree>
    <p:extLst>
      <p:ext uri="{BB962C8B-B14F-4D97-AF65-F5344CB8AC3E}">
        <p14:creationId xmlns:p14="http://schemas.microsoft.com/office/powerpoint/2010/main" val="36005680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DISPOSITIONAL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4" name="Rectangle 3"/>
          <p:cNvSpPr/>
          <p:nvPr/>
        </p:nvSpPr>
        <p:spPr>
          <a:xfrm>
            <a:off x="4267200" y="2895600"/>
            <a:ext cx="4572000" cy="2431435"/>
          </a:xfrm>
          <a:prstGeom prst="rect">
            <a:avLst/>
          </a:prstGeom>
        </p:spPr>
        <p:txBody>
          <a:bodyPr>
            <a:spAutoFit/>
          </a:bodyPr>
          <a:lstStyle/>
          <a:p>
            <a:r>
              <a:rPr lang="en-US" sz="2000" dirty="0"/>
              <a:t>They have a powerful interest in the area, or domain, in which they have high ability </a:t>
            </a:r>
            <a:r>
              <a:rPr lang="en-US" sz="2000" dirty="0" smtClean="0"/>
              <a:t>—mathematics</a:t>
            </a:r>
            <a:r>
              <a:rPr lang="en-US" sz="2000" dirty="0"/>
              <a:t>, say, or </a:t>
            </a:r>
            <a:r>
              <a:rPr lang="en-US" sz="2000" dirty="0" smtClean="0"/>
              <a:t>art—and </a:t>
            </a:r>
            <a:r>
              <a:rPr lang="en-US" sz="2000" dirty="0"/>
              <a:t>they can readily focus so intently on work in this domain that they lose sense of the outside </a:t>
            </a:r>
            <a:r>
              <a:rPr lang="en-US" sz="2000" dirty="0" smtClean="0"/>
              <a:t>world.”</a:t>
            </a:r>
            <a:endParaRPr lang="en-US" sz="1200" dirty="0" smtClean="0"/>
          </a:p>
          <a:p>
            <a:endParaRPr lang="en-US" sz="1200" dirty="0" smtClean="0"/>
          </a:p>
          <a:p>
            <a:r>
              <a:rPr lang="en-US" sz="2000" dirty="0" smtClean="0"/>
              <a:t>     </a:t>
            </a:r>
            <a:r>
              <a:rPr lang="en-US" sz="2000" b="1" dirty="0" smtClean="0">
                <a:sym typeface="Symbol" panose="05050102010706020507" pitchFamily="18" charset="2"/>
              </a:rPr>
              <a:t></a:t>
            </a:r>
            <a:r>
              <a:rPr lang="en-US" sz="2000" b="1" dirty="0" smtClean="0"/>
              <a:t> Winner (1998)</a:t>
            </a:r>
            <a:endParaRPr lang="en-US" sz="2000" b="1" dirty="0"/>
          </a:p>
        </p:txBody>
      </p:sp>
      <p:sp>
        <p:nvSpPr>
          <p:cNvPr id="8" name="TextBox 7"/>
          <p:cNvSpPr txBox="1"/>
          <p:nvPr/>
        </p:nvSpPr>
        <p:spPr>
          <a:xfrm>
            <a:off x="4156710" y="2907030"/>
            <a:ext cx="685800" cy="400110"/>
          </a:xfrm>
          <a:prstGeom prst="rect">
            <a:avLst/>
          </a:prstGeom>
          <a:noFill/>
        </p:spPr>
        <p:txBody>
          <a:bodyPr wrap="square" rtlCol="0">
            <a:spAutoFit/>
          </a:bodyPr>
          <a:lstStyle/>
          <a:p>
            <a:r>
              <a:rPr lang="en-US" sz="2000" dirty="0" smtClean="0"/>
              <a:t>“</a:t>
            </a:r>
            <a:endParaRPr lang="en-US" sz="20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520" r="16480"/>
          <a:stretch/>
        </p:blipFill>
        <p:spPr>
          <a:xfrm>
            <a:off x="609600" y="2773054"/>
            <a:ext cx="3429000" cy="2676525"/>
          </a:xfrm>
          <a:prstGeom prst="rect">
            <a:avLst/>
          </a:prstGeom>
        </p:spPr>
      </p:pic>
    </p:spTree>
    <p:extLst>
      <p:ext uri="{BB962C8B-B14F-4D97-AF65-F5344CB8AC3E}">
        <p14:creationId xmlns:p14="http://schemas.microsoft.com/office/powerpoint/2010/main" val="41868196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DISPOSITIONAL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8" name="Oval 17"/>
          <p:cNvSpPr/>
          <p:nvPr/>
        </p:nvSpPr>
        <p:spPr>
          <a:xfrm>
            <a:off x="457200" y="434340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Oval 18"/>
          <p:cNvSpPr/>
          <p:nvPr/>
        </p:nvSpPr>
        <p:spPr>
          <a:xfrm>
            <a:off x="3672840" y="433197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Oval 19"/>
          <p:cNvSpPr/>
          <p:nvPr/>
        </p:nvSpPr>
        <p:spPr>
          <a:xfrm>
            <a:off x="6957060" y="434340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TextBox 20"/>
          <p:cNvSpPr txBox="1"/>
          <p:nvPr/>
        </p:nvSpPr>
        <p:spPr>
          <a:xfrm>
            <a:off x="624840" y="4752350"/>
            <a:ext cx="1447800" cy="461665"/>
          </a:xfrm>
          <a:prstGeom prst="rect">
            <a:avLst/>
          </a:prstGeom>
          <a:noFill/>
        </p:spPr>
        <p:txBody>
          <a:bodyPr wrap="square" rtlCol="0">
            <a:spAutoFit/>
          </a:bodyPr>
          <a:lstStyle/>
          <a:p>
            <a:pPr algn="ctr"/>
            <a:r>
              <a:rPr lang="en-US" sz="2400" dirty="0" smtClean="0"/>
              <a:t>Grit (C?)</a:t>
            </a:r>
            <a:endParaRPr lang="en-US" sz="2400" dirty="0"/>
          </a:p>
        </p:txBody>
      </p:sp>
      <p:cxnSp>
        <p:nvCxnSpPr>
          <p:cNvPr id="27" name="Straight Arrow Connector 26"/>
          <p:cNvCxnSpPr>
            <a:stCxn id="18" idx="6"/>
            <a:endCxn id="19" idx="2"/>
          </p:cNvCxnSpPr>
          <p:nvPr/>
        </p:nvCxnSpPr>
        <p:spPr>
          <a:xfrm flipV="1">
            <a:off x="2240280" y="4979670"/>
            <a:ext cx="1432560" cy="11430"/>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6"/>
            <a:endCxn id="20" idx="2"/>
          </p:cNvCxnSpPr>
          <p:nvPr/>
        </p:nvCxnSpPr>
        <p:spPr>
          <a:xfrm>
            <a:off x="5455920" y="4979670"/>
            <a:ext cx="1501140" cy="11430"/>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34200" y="4633734"/>
            <a:ext cx="1828800" cy="707886"/>
          </a:xfrm>
          <a:prstGeom prst="rect">
            <a:avLst/>
          </a:prstGeom>
          <a:noFill/>
        </p:spPr>
        <p:txBody>
          <a:bodyPr wrap="square" rtlCol="0">
            <a:spAutoFit/>
          </a:bodyPr>
          <a:lstStyle/>
          <a:p>
            <a:pPr algn="ctr"/>
            <a:r>
              <a:rPr lang="en-US" sz="2000" dirty="0" smtClean="0"/>
              <a:t>Spelling  Performance</a:t>
            </a:r>
            <a:endParaRPr lang="en-US" sz="2000" dirty="0"/>
          </a:p>
        </p:txBody>
      </p:sp>
      <p:sp>
        <p:nvSpPr>
          <p:cNvPr id="36" name="TextBox 35"/>
          <p:cNvSpPr txBox="1"/>
          <p:nvPr/>
        </p:nvSpPr>
        <p:spPr>
          <a:xfrm>
            <a:off x="3543300" y="4610100"/>
            <a:ext cx="2057400" cy="707886"/>
          </a:xfrm>
          <a:prstGeom prst="rect">
            <a:avLst/>
          </a:prstGeom>
          <a:noFill/>
        </p:spPr>
        <p:txBody>
          <a:bodyPr wrap="square" rtlCol="0">
            <a:spAutoFit/>
          </a:bodyPr>
          <a:lstStyle/>
          <a:p>
            <a:pPr algn="ctr"/>
            <a:r>
              <a:rPr lang="en-US" sz="2000" dirty="0" smtClean="0"/>
              <a:t>Deliberate Practice</a:t>
            </a:r>
            <a:endParaRPr lang="en-US" sz="2000" dirty="0"/>
          </a:p>
        </p:txBody>
      </p:sp>
      <p:sp>
        <p:nvSpPr>
          <p:cNvPr id="37" name="TextBox 36"/>
          <p:cNvSpPr txBox="1"/>
          <p:nvPr/>
        </p:nvSpPr>
        <p:spPr>
          <a:xfrm>
            <a:off x="0" y="6080760"/>
            <a:ext cx="9144000" cy="369332"/>
          </a:xfrm>
          <a:prstGeom prst="rect">
            <a:avLst/>
          </a:prstGeom>
          <a:noFill/>
        </p:spPr>
        <p:txBody>
          <a:bodyPr wrap="square" rtlCol="0">
            <a:spAutoFit/>
          </a:bodyPr>
          <a:lstStyle/>
          <a:p>
            <a:pPr algn="ctr"/>
            <a:r>
              <a:rPr lang="en-US" dirty="0" smtClean="0"/>
              <a:t>Duckworth</a:t>
            </a:r>
            <a:r>
              <a:rPr lang="en-US" dirty="0"/>
              <a:t>, </a:t>
            </a:r>
            <a:r>
              <a:rPr lang="en-US" dirty="0" smtClean="0"/>
              <a:t>Kirby</a:t>
            </a:r>
            <a:r>
              <a:rPr lang="en-US" dirty="0"/>
              <a:t>, </a:t>
            </a:r>
            <a:r>
              <a:rPr lang="en-US" dirty="0" err="1" smtClean="0"/>
              <a:t>Tsukayama</a:t>
            </a:r>
            <a:r>
              <a:rPr lang="en-US" dirty="0"/>
              <a:t>, </a:t>
            </a:r>
            <a:r>
              <a:rPr lang="en-US" dirty="0" err="1" smtClean="0"/>
              <a:t>Berstein</a:t>
            </a:r>
            <a:r>
              <a:rPr lang="en-US" dirty="0" smtClean="0"/>
              <a:t>, &amp; Ericsson (2011)</a:t>
            </a:r>
            <a:endParaRPr lang="en-US" dirty="0"/>
          </a:p>
        </p:txBody>
      </p:sp>
      <p:sp>
        <p:nvSpPr>
          <p:cNvPr id="38" name="TextBox 37"/>
          <p:cNvSpPr txBox="1"/>
          <p:nvPr/>
        </p:nvSpPr>
        <p:spPr>
          <a:xfrm>
            <a:off x="2392680" y="4544675"/>
            <a:ext cx="883920" cy="461665"/>
          </a:xfrm>
          <a:prstGeom prst="rect">
            <a:avLst/>
          </a:prstGeom>
          <a:noFill/>
        </p:spPr>
        <p:txBody>
          <a:bodyPr wrap="square" rtlCol="0">
            <a:spAutoFit/>
          </a:bodyPr>
          <a:lstStyle/>
          <a:p>
            <a:pPr algn="ctr"/>
            <a:r>
              <a:rPr lang="en-US" sz="2400" b="1" dirty="0" smtClean="0"/>
              <a:t>.31</a:t>
            </a:r>
            <a:endParaRPr lang="en-US" sz="2400" b="1" dirty="0"/>
          </a:p>
        </p:txBody>
      </p:sp>
      <p:sp>
        <p:nvSpPr>
          <p:cNvPr id="39" name="TextBox 38"/>
          <p:cNvSpPr txBox="1"/>
          <p:nvPr/>
        </p:nvSpPr>
        <p:spPr>
          <a:xfrm>
            <a:off x="5669280" y="4544675"/>
            <a:ext cx="883920" cy="461665"/>
          </a:xfrm>
          <a:prstGeom prst="rect">
            <a:avLst/>
          </a:prstGeom>
          <a:noFill/>
        </p:spPr>
        <p:txBody>
          <a:bodyPr wrap="square" rtlCol="0">
            <a:spAutoFit/>
          </a:bodyPr>
          <a:lstStyle/>
          <a:p>
            <a:pPr algn="ctr"/>
            <a:r>
              <a:rPr lang="en-US" sz="2400" b="1" dirty="0" smtClean="0"/>
              <a:t>.38</a:t>
            </a:r>
            <a:endParaRPr lang="en-US" sz="2400" b="1" dirty="0"/>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873092"/>
            <a:ext cx="2873693" cy="2124992"/>
          </a:xfrm>
          <a:prstGeom prst="rect">
            <a:avLst/>
          </a:prstGeom>
        </p:spPr>
      </p:pic>
    </p:spTree>
    <p:extLst>
      <p:ext uri="{BB962C8B-B14F-4D97-AF65-F5344CB8AC3E}">
        <p14:creationId xmlns:p14="http://schemas.microsoft.com/office/powerpoint/2010/main" val="38474863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DISPOSITIONAL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8" name="Oval 17"/>
          <p:cNvSpPr/>
          <p:nvPr/>
        </p:nvSpPr>
        <p:spPr>
          <a:xfrm>
            <a:off x="457200" y="434340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Oval 18"/>
          <p:cNvSpPr/>
          <p:nvPr/>
        </p:nvSpPr>
        <p:spPr>
          <a:xfrm>
            <a:off x="3672840" y="433197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Oval 19"/>
          <p:cNvSpPr/>
          <p:nvPr/>
        </p:nvSpPr>
        <p:spPr>
          <a:xfrm>
            <a:off x="6957060" y="4343400"/>
            <a:ext cx="1783080" cy="1295400"/>
          </a:xfrm>
          <a:prstGeom prst="ellipse">
            <a:avLst/>
          </a:prstGeom>
          <a:solidFill>
            <a:srgbClr val="C4E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TextBox 20"/>
          <p:cNvSpPr txBox="1"/>
          <p:nvPr/>
        </p:nvSpPr>
        <p:spPr>
          <a:xfrm>
            <a:off x="624840" y="4752350"/>
            <a:ext cx="1447800" cy="461665"/>
          </a:xfrm>
          <a:prstGeom prst="rect">
            <a:avLst/>
          </a:prstGeom>
          <a:noFill/>
        </p:spPr>
        <p:txBody>
          <a:bodyPr wrap="square" rtlCol="0">
            <a:spAutoFit/>
          </a:bodyPr>
          <a:lstStyle/>
          <a:p>
            <a:pPr algn="ctr"/>
            <a:r>
              <a:rPr lang="en-US" sz="2400" dirty="0" smtClean="0"/>
              <a:t>Grit (C?)</a:t>
            </a:r>
            <a:endParaRPr lang="en-US" sz="2400" dirty="0"/>
          </a:p>
        </p:txBody>
      </p:sp>
      <p:cxnSp>
        <p:nvCxnSpPr>
          <p:cNvPr id="27" name="Straight Arrow Connector 26"/>
          <p:cNvCxnSpPr>
            <a:stCxn id="18" idx="6"/>
            <a:endCxn id="19" idx="2"/>
          </p:cNvCxnSpPr>
          <p:nvPr/>
        </p:nvCxnSpPr>
        <p:spPr>
          <a:xfrm flipV="1">
            <a:off x="2240280" y="4979670"/>
            <a:ext cx="1432560" cy="11430"/>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6"/>
            <a:endCxn id="20" idx="2"/>
          </p:cNvCxnSpPr>
          <p:nvPr/>
        </p:nvCxnSpPr>
        <p:spPr>
          <a:xfrm>
            <a:off x="5455920" y="4979670"/>
            <a:ext cx="1501140" cy="11430"/>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34200" y="4633734"/>
            <a:ext cx="1828800" cy="707886"/>
          </a:xfrm>
          <a:prstGeom prst="rect">
            <a:avLst/>
          </a:prstGeom>
          <a:noFill/>
        </p:spPr>
        <p:txBody>
          <a:bodyPr wrap="square" rtlCol="0">
            <a:spAutoFit/>
          </a:bodyPr>
          <a:lstStyle/>
          <a:p>
            <a:pPr algn="ctr"/>
            <a:r>
              <a:rPr lang="en-US" sz="2000" dirty="0" smtClean="0"/>
              <a:t>Spelling  Performance</a:t>
            </a:r>
            <a:endParaRPr lang="en-US" sz="2000" dirty="0"/>
          </a:p>
        </p:txBody>
      </p:sp>
      <p:sp>
        <p:nvSpPr>
          <p:cNvPr id="36" name="TextBox 35"/>
          <p:cNvSpPr txBox="1"/>
          <p:nvPr/>
        </p:nvSpPr>
        <p:spPr>
          <a:xfrm>
            <a:off x="3543300" y="4610100"/>
            <a:ext cx="2057400" cy="707886"/>
          </a:xfrm>
          <a:prstGeom prst="rect">
            <a:avLst/>
          </a:prstGeom>
          <a:noFill/>
        </p:spPr>
        <p:txBody>
          <a:bodyPr wrap="square" rtlCol="0">
            <a:spAutoFit/>
          </a:bodyPr>
          <a:lstStyle/>
          <a:p>
            <a:pPr algn="ctr"/>
            <a:r>
              <a:rPr lang="en-US" sz="2000" dirty="0" smtClean="0"/>
              <a:t>Deliberate Practice</a:t>
            </a:r>
            <a:endParaRPr lang="en-US" sz="2000" dirty="0"/>
          </a:p>
        </p:txBody>
      </p:sp>
      <p:sp>
        <p:nvSpPr>
          <p:cNvPr id="37" name="TextBox 36"/>
          <p:cNvSpPr txBox="1"/>
          <p:nvPr/>
        </p:nvSpPr>
        <p:spPr>
          <a:xfrm>
            <a:off x="0" y="6080760"/>
            <a:ext cx="9144000" cy="369332"/>
          </a:xfrm>
          <a:prstGeom prst="rect">
            <a:avLst/>
          </a:prstGeom>
          <a:noFill/>
        </p:spPr>
        <p:txBody>
          <a:bodyPr wrap="square" rtlCol="0">
            <a:spAutoFit/>
          </a:bodyPr>
          <a:lstStyle/>
          <a:p>
            <a:pPr algn="ctr"/>
            <a:r>
              <a:rPr lang="en-US" dirty="0" smtClean="0"/>
              <a:t>Duckworth</a:t>
            </a:r>
            <a:r>
              <a:rPr lang="en-US" dirty="0"/>
              <a:t>, </a:t>
            </a:r>
            <a:r>
              <a:rPr lang="en-US" dirty="0" smtClean="0"/>
              <a:t>Kirby</a:t>
            </a:r>
            <a:r>
              <a:rPr lang="en-US" dirty="0"/>
              <a:t>, </a:t>
            </a:r>
            <a:r>
              <a:rPr lang="en-US" dirty="0" err="1" smtClean="0"/>
              <a:t>Tsukayama</a:t>
            </a:r>
            <a:r>
              <a:rPr lang="en-US" dirty="0"/>
              <a:t>, </a:t>
            </a:r>
            <a:r>
              <a:rPr lang="en-US" dirty="0" err="1" smtClean="0"/>
              <a:t>Berstein</a:t>
            </a:r>
            <a:r>
              <a:rPr lang="en-US" dirty="0" smtClean="0"/>
              <a:t>, &amp; Ericsson (2011)</a:t>
            </a:r>
            <a:endParaRPr lang="en-US" dirty="0"/>
          </a:p>
        </p:txBody>
      </p:sp>
      <p:sp>
        <p:nvSpPr>
          <p:cNvPr id="38" name="TextBox 37"/>
          <p:cNvSpPr txBox="1"/>
          <p:nvPr/>
        </p:nvSpPr>
        <p:spPr>
          <a:xfrm>
            <a:off x="2392680" y="4544675"/>
            <a:ext cx="883920" cy="461665"/>
          </a:xfrm>
          <a:prstGeom prst="rect">
            <a:avLst/>
          </a:prstGeom>
          <a:noFill/>
        </p:spPr>
        <p:txBody>
          <a:bodyPr wrap="square" rtlCol="0">
            <a:spAutoFit/>
          </a:bodyPr>
          <a:lstStyle/>
          <a:p>
            <a:pPr algn="ctr"/>
            <a:r>
              <a:rPr lang="en-US" sz="2400" b="1" dirty="0" smtClean="0"/>
              <a:t>.31</a:t>
            </a:r>
            <a:endParaRPr lang="en-US" sz="2400" b="1" dirty="0"/>
          </a:p>
        </p:txBody>
      </p:sp>
      <p:sp>
        <p:nvSpPr>
          <p:cNvPr id="39" name="TextBox 38"/>
          <p:cNvSpPr txBox="1"/>
          <p:nvPr/>
        </p:nvSpPr>
        <p:spPr>
          <a:xfrm>
            <a:off x="5669280" y="4544675"/>
            <a:ext cx="883920" cy="461665"/>
          </a:xfrm>
          <a:prstGeom prst="rect">
            <a:avLst/>
          </a:prstGeom>
          <a:noFill/>
        </p:spPr>
        <p:txBody>
          <a:bodyPr wrap="square" rtlCol="0">
            <a:spAutoFit/>
          </a:bodyPr>
          <a:lstStyle/>
          <a:p>
            <a:pPr algn="ctr"/>
            <a:r>
              <a:rPr lang="en-US" sz="2400" b="1" dirty="0" smtClean="0"/>
              <a:t>.38</a:t>
            </a:r>
            <a:endParaRPr lang="en-US" sz="24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046" y="2080260"/>
            <a:ext cx="3048000" cy="1714500"/>
          </a:xfrm>
          <a:prstGeom prst="rect">
            <a:avLst/>
          </a:prstGeom>
        </p:spPr>
      </p:pic>
      <p:sp>
        <p:nvSpPr>
          <p:cNvPr id="17" name="Oval 16"/>
          <p:cNvSpPr/>
          <p:nvPr/>
        </p:nvSpPr>
        <p:spPr>
          <a:xfrm>
            <a:off x="6957060" y="2209800"/>
            <a:ext cx="1783080" cy="1295400"/>
          </a:xfrm>
          <a:prstGeom prst="ellipse">
            <a:avLst/>
          </a:prstGeom>
          <a:solidFill>
            <a:srgbClr val="FFC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2" name="TextBox 21"/>
          <p:cNvSpPr txBox="1"/>
          <p:nvPr/>
        </p:nvSpPr>
        <p:spPr>
          <a:xfrm>
            <a:off x="6934200" y="2500134"/>
            <a:ext cx="1828800" cy="707886"/>
          </a:xfrm>
          <a:prstGeom prst="rect">
            <a:avLst/>
          </a:prstGeom>
          <a:noFill/>
        </p:spPr>
        <p:txBody>
          <a:bodyPr wrap="square" rtlCol="0">
            <a:spAutoFit/>
          </a:bodyPr>
          <a:lstStyle/>
          <a:p>
            <a:pPr algn="ctr"/>
            <a:r>
              <a:rPr lang="en-US" sz="2000" dirty="0" smtClean="0"/>
              <a:t>Emotional Regulation</a:t>
            </a:r>
            <a:endParaRPr lang="en-US" sz="2000" dirty="0"/>
          </a:p>
        </p:txBody>
      </p:sp>
      <p:cxnSp>
        <p:nvCxnSpPr>
          <p:cNvPr id="23" name="Straight Arrow Connector 22"/>
          <p:cNvCxnSpPr>
            <a:stCxn id="17" idx="4"/>
            <a:endCxn id="20" idx="0"/>
          </p:cNvCxnSpPr>
          <p:nvPr/>
        </p:nvCxnSpPr>
        <p:spPr>
          <a:xfrm>
            <a:off x="7848600" y="3505200"/>
            <a:ext cx="0" cy="838200"/>
          </a:xfrm>
          <a:prstGeom prst="straightConnector1">
            <a:avLst/>
          </a:prstGeom>
          <a:ln w="317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05400" y="1591270"/>
            <a:ext cx="2057400" cy="923330"/>
          </a:xfrm>
          <a:prstGeom prst="rect">
            <a:avLst/>
          </a:prstGeom>
          <a:noFill/>
        </p:spPr>
        <p:txBody>
          <a:bodyPr wrap="square" rtlCol="0">
            <a:spAutoFit/>
          </a:bodyPr>
          <a:lstStyle/>
          <a:p>
            <a:r>
              <a:rPr lang="en-US" dirty="0" smtClean="0">
                <a:solidFill>
                  <a:schemeClr val="tx1">
                    <a:lumMod val="75000"/>
                    <a:lumOff val="25000"/>
                  </a:schemeClr>
                </a:solidFill>
              </a:rPr>
              <a:t>Other dispositional factors could have a direct effect…</a:t>
            </a:r>
            <a:endParaRPr lang="en-US" dirty="0">
              <a:solidFill>
                <a:schemeClr val="tx1">
                  <a:lumMod val="75000"/>
                  <a:lumOff val="25000"/>
                </a:schemeClr>
              </a:solidFill>
            </a:endParaRPr>
          </a:p>
        </p:txBody>
      </p:sp>
    </p:spTree>
    <p:extLst>
      <p:ext uri="{BB962C8B-B14F-4D97-AF65-F5344CB8AC3E}">
        <p14:creationId xmlns:p14="http://schemas.microsoft.com/office/powerpoint/2010/main" val="1157139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DISPOSITIONAL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99" y="2095500"/>
            <a:ext cx="7391400" cy="3695700"/>
          </a:xfrm>
          <a:prstGeom prst="rect">
            <a:avLst/>
          </a:prstGeom>
        </p:spPr>
      </p:pic>
    </p:spTree>
    <p:extLst>
      <p:ext uri="{BB962C8B-B14F-4D97-AF65-F5344CB8AC3E}">
        <p14:creationId xmlns:p14="http://schemas.microsoft.com/office/powerpoint/2010/main" val="6609152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35888"/>
            <a:ext cx="3733800" cy="28032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060" y="3237499"/>
            <a:ext cx="3953540" cy="2223866"/>
          </a:xfrm>
          <a:prstGeom prst="rect">
            <a:avLst/>
          </a:prstGeom>
        </p:spPr>
      </p:pic>
    </p:spTree>
    <p:extLst>
      <p:ext uri="{BB962C8B-B14F-4D97-AF65-F5344CB8AC3E}">
        <p14:creationId xmlns:p14="http://schemas.microsoft.com/office/powerpoint/2010/main" val="23270448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0" name="TextBox 9"/>
          <p:cNvSpPr txBox="1"/>
          <p:nvPr/>
        </p:nvSpPr>
        <p:spPr>
          <a:xfrm>
            <a:off x="5562600" y="2659855"/>
            <a:ext cx="3200400" cy="2462213"/>
          </a:xfrm>
          <a:prstGeom prst="rect">
            <a:avLst/>
          </a:prstGeom>
          <a:noFill/>
        </p:spPr>
        <p:txBody>
          <a:bodyPr wrap="square" rtlCol="0">
            <a:spAutoFit/>
          </a:bodyPr>
          <a:lstStyle/>
          <a:p>
            <a:r>
              <a:rPr lang="en-US" sz="2200" b="1" dirty="0" smtClean="0"/>
              <a:t>Arden et al. (2014) </a:t>
            </a:r>
            <a:r>
              <a:rPr lang="en-US" sz="2200" dirty="0" smtClean="0">
                <a:sym typeface="Symbol" panose="05050102010706020507" pitchFamily="18" charset="2"/>
              </a:rPr>
              <a:t></a:t>
            </a:r>
            <a:endParaRPr lang="en-US" sz="2200" dirty="0" smtClean="0"/>
          </a:p>
          <a:p>
            <a:endParaRPr lang="en-US" sz="2200" dirty="0"/>
          </a:p>
          <a:p>
            <a:r>
              <a:rPr lang="en-US" sz="2200" dirty="0" smtClean="0"/>
              <a:t>7,752 twins complete Draw-A-Person Test and test of general intelligence at age 4, and the latter again at age 10.</a:t>
            </a:r>
            <a:endParaRPr lang="en-US" sz="2200" dirty="0"/>
          </a:p>
        </p:txBody>
      </p:sp>
      <p:pic>
        <p:nvPicPr>
          <p:cNvPr id="7" name="Picture 6"/>
          <p:cNvPicPr>
            <a:picLocks noChangeAspect="1"/>
          </p:cNvPicPr>
          <p:nvPr/>
        </p:nvPicPr>
        <p:blipFill>
          <a:blip r:embed="rId2"/>
          <a:stretch>
            <a:fillRect/>
          </a:stretch>
        </p:blipFill>
        <p:spPr>
          <a:xfrm>
            <a:off x="990600" y="2109786"/>
            <a:ext cx="3971925" cy="3562350"/>
          </a:xfrm>
          <a:prstGeom prst="rect">
            <a:avLst/>
          </a:prstGeom>
        </p:spPr>
      </p:pic>
    </p:spTree>
    <p:extLst>
      <p:ext uri="{BB962C8B-B14F-4D97-AF65-F5344CB8AC3E}">
        <p14:creationId xmlns:p14="http://schemas.microsoft.com/office/powerpoint/2010/main" val="1352612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Rectangle 1"/>
          <p:cNvSpPr/>
          <p:nvPr/>
        </p:nvSpPr>
        <p:spPr>
          <a:xfrm>
            <a:off x="4114800" y="3188732"/>
            <a:ext cx="4572000" cy="1569660"/>
          </a:xfrm>
          <a:prstGeom prst="rect">
            <a:avLst/>
          </a:prstGeom>
        </p:spPr>
        <p:txBody>
          <a:bodyPr>
            <a:spAutoFit/>
          </a:bodyPr>
          <a:lstStyle/>
          <a:p>
            <a:r>
              <a:rPr lang="en-US" sz="2400" dirty="0" smtClean="0"/>
              <a:t>Score from 0 – 12, based on presence and correct number of features (e.g., head, eyes, nose, mouth)</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471"/>
          <a:stretch/>
        </p:blipFill>
        <p:spPr>
          <a:xfrm>
            <a:off x="1143000" y="1893750"/>
            <a:ext cx="2743200" cy="3973650"/>
          </a:xfrm>
          <a:prstGeom prst="rect">
            <a:avLst/>
          </a:prstGeom>
        </p:spPr>
      </p:pic>
    </p:spTree>
    <p:extLst>
      <p:ext uri="{BB962C8B-B14F-4D97-AF65-F5344CB8AC3E}">
        <p14:creationId xmlns:p14="http://schemas.microsoft.com/office/powerpoint/2010/main" val="5775335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828800"/>
            <a:ext cx="8604250" cy="3617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9185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EXPERTS ARE “BORN”</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a:duotone>
              <a:prstClr val="black"/>
              <a:srgbClr val="D9C3A5">
                <a:tint val="50000"/>
                <a:satMod val="180000"/>
              </a:srgbClr>
            </a:duotone>
          </a:blip>
          <a:stretch>
            <a:fillRect/>
          </a:stretch>
        </p:blipFill>
        <p:spPr>
          <a:xfrm rot="16200000">
            <a:off x="2232098" y="1044502"/>
            <a:ext cx="3897160" cy="6989756"/>
          </a:xfrm>
          <a:prstGeom prst="rect">
            <a:avLst/>
          </a:prstGeom>
          <a:solidFill>
            <a:schemeClr val="bg1"/>
          </a:solidFill>
        </p:spPr>
      </p:pic>
      <p:sp>
        <p:nvSpPr>
          <p:cNvPr id="7" name="Rectangle 6"/>
          <p:cNvSpPr/>
          <p:nvPr/>
        </p:nvSpPr>
        <p:spPr>
          <a:xfrm>
            <a:off x="838200" y="4924125"/>
            <a:ext cx="7239000" cy="369332"/>
          </a:xfrm>
          <a:prstGeom prst="rect">
            <a:avLst/>
          </a:prstGeom>
        </p:spPr>
        <p:txBody>
          <a:bodyPr wrap="square">
            <a:spAutoFit/>
          </a:bodyPr>
          <a:lstStyle/>
          <a:p>
            <a:r>
              <a:rPr lang="en-US"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557097"/>
            <a:ext cx="2886456" cy="2067403"/>
          </a:xfrm>
          <a:prstGeom prst="rect">
            <a:avLst/>
          </a:prstGeom>
        </p:spPr>
      </p:pic>
    </p:spTree>
    <p:extLst>
      <p:ext uri="{BB962C8B-B14F-4D97-AF65-F5344CB8AC3E}">
        <p14:creationId xmlns:p14="http://schemas.microsoft.com/office/powerpoint/2010/main" val="18925022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828800"/>
            <a:ext cx="8604250" cy="3617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655134" y="5690390"/>
            <a:ext cx="1415901" cy="492443"/>
          </a:xfrm>
          <a:prstGeom prst="rect">
            <a:avLst/>
          </a:prstGeom>
          <a:solidFill>
            <a:srgbClr val="00B0F0"/>
          </a:solidFill>
        </p:spPr>
        <p:txBody>
          <a:bodyPr wrap="square" rtlCol="0">
            <a:spAutoFit/>
          </a:bodyPr>
          <a:lstStyle/>
          <a:p>
            <a:pPr algn="ctr"/>
            <a:r>
              <a:rPr lang="en-US" sz="2600" i="1" dirty="0"/>
              <a:t>r</a:t>
            </a:r>
            <a:r>
              <a:rPr lang="en-US" sz="2600" dirty="0" smtClean="0"/>
              <a:t> = .55</a:t>
            </a:r>
            <a:endParaRPr lang="en-US" sz="2600" dirty="0"/>
          </a:p>
        </p:txBody>
      </p:sp>
      <p:sp>
        <p:nvSpPr>
          <p:cNvPr id="6" name="TextBox 5"/>
          <p:cNvSpPr txBox="1"/>
          <p:nvPr/>
        </p:nvSpPr>
        <p:spPr>
          <a:xfrm>
            <a:off x="6477000" y="5721168"/>
            <a:ext cx="1417320" cy="461665"/>
          </a:xfrm>
          <a:prstGeom prst="rect">
            <a:avLst/>
          </a:prstGeom>
          <a:solidFill>
            <a:srgbClr val="FFCE00"/>
          </a:solidFill>
        </p:spPr>
        <p:txBody>
          <a:bodyPr wrap="square" rtlCol="0">
            <a:spAutoFit/>
          </a:bodyPr>
          <a:lstStyle/>
          <a:p>
            <a:pPr algn="ctr"/>
            <a:r>
              <a:rPr lang="en-US" sz="2400" i="1" dirty="0"/>
              <a:t>r</a:t>
            </a:r>
            <a:r>
              <a:rPr lang="en-US" sz="2400" dirty="0" smtClean="0"/>
              <a:t> = .39</a:t>
            </a:r>
            <a:endParaRPr lang="en-US" sz="2400" dirty="0"/>
          </a:p>
        </p:txBody>
      </p:sp>
    </p:spTree>
    <p:extLst>
      <p:ext uri="{BB962C8B-B14F-4D97-AF65-F5344CB8AC3E}">
        <p14:creationId xmlns:p14="http://schemas.microsoft.com/office/powerpoint/2010/main" val="21565320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1828800"/>
            <a:ext cx="8604250" cy="3617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655134" y="5690390"/>
            <a:ext cx="1415901" cy="492443"/>
          </a:xfrm>
          <a:prstGeom prst="rect">
            <a:avLst/>
          </a:prstGeom>
          <a:solidFill>
            <a:srgbClr val="00B0F0"/>
          </a:solidFill>
        </p:spPr>
        <p:txBody>
          <a:bodyPr wrap="square" rtlCol="0">
            <a:spAutoFit/>
          </a:bodyPr>
          <a:lstStyle/>
          <a:p>
            <a:pPr algn="ctr"/>
            <a:r>
              <a:rPr lang="en-US" sz="2600" i="1" dirty="0"/>
              <a:t>r</a:t>
            </a:r>
            <a:r>
              <a:rPr lang="en-US" sz="2600" dirty="0" smtClean="0"/>
              <a:t> = .55</a:t>
            </a:r>
            <a:endParaRPr lang="en-US" sz="2600" dirty="0"/>
          </a:p>
        </p:txBody>
      </p:sp>
      <p:sp>
        <p:nvSpPr>
          <p:cNvPr id="6" name="TextBox 5"/>
          <p:cNvSpPr txBox="1"/>
          <p:nvPr/>
        </p:nvSpPr>
        <p:spPr>
          <a:xfrm>
            <a:off x="6477000" y="5721168"/>
            <a:ext cx="1417320" cy="461665"/>
          </a:xfrm>
          <a:prstGeom prst="rect">
            <a:avLst/>
          </a:prstGeom>
          <a:solidFill>
            <a:srgbClr val="FFCE00"/>
          </a:solidFill>
        </p:spPr>
        <p:txBody>
          <a:bodyPr wrap="square" rtlCol="0">
            <a:spAutoFit/>
          </a:bodyPr>
          <a:lstStyle/>
          <a:p>
            <a:pPr algn="ctr"/>
            <a:r>
              <a:rPr lang="en-US" sz="2400" i="1" dirty="0"/>
              <a:t>r</a:t>
            </a:r>
            <a:r>
              <a:rPr lang="en-US" sz="2400" dirty="0" smtClean="0"/>
              <a:t> = .39</a:t>
            </a:r>
            <a:endParaRPr lang="en-US" sz="2400" dirty="0"/>
          </a:p>
        </p:txBody>
      </p:sp>
      <p:sp>
        <p:nvSpPr>
          <p:cNvPr id="3" name="TextBox 2"/>
          <p:cNvSpPr txBox="1"/>
          <p:nvPr/>
        </p:nvSpPr>
        <p:spPr>
          <a:xfrm>
            <a:off x="4038600" y="4343400"/>
            <a:ext cx="1524000" cy="707886"/>
          </a:xfrm>
          <a:prstGeom prst="rect">
            <a:avLst/>
          </a:prstGeom>
          <a:noFill/>
        </p:spPr>
        <p:txBody>
          <a:bodyPr wrap="square" rtlCol="0">
            <a:spAutoFit/>
          </a:bodyPr>
          <a:lstStyle/>
          <a:p>
            <a:pPr algn="ctr"/>
            <a:r>
              <a:rPr lang="en-US" sz="4000" b="1" dirty="0" smtClean="0"/>
              <a:t>32%</a:t>
            </a:r>
            <a:endParaRPr lang="en-US" sz="4000" b="1" dirty="0"/>
          </a:p>
        </p:txBody>
      </p:sp>
    </p:spTree>
    <p:extLst>
      <p:ext uri="{BB962C8B-B14F-4D97-AF65-F5344CB8AC3E}">
        <p14:creationId xmlns:p14="http://schemas.microsoft.com/office/powerpoint/2010/main" val="3229953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 name="Picture 4"/>
          <p:cNvPicPr>
            <a:picLocks noChangeAspect="1"/>
          </p:cNvPicPr>
          <p:nvPr/>
        </p:nvPicPr>
        <p:blipFill>
          <a:blip r:embed="rId3"/>
          <a:stretch>
            <a:fillRect/>
          </a:stretch>
        </p:blipFill>
        <p:spPr>
          <a:xfrm>
            <a:off x="1066800" y="1752600"/>
            <a:ext cx="7467600" cy="2220581"/>
          </a:xfrm>
          <a:prstGeom prst="rect">
            <a:avLst/>
          </a:prstGeom>
        </p:spPr>
      </p:pic>
      <p:sp>
        <p:nvSpPr>
          <p:cNvPr id="2" name="TextBox 1"/>
          <p:cNvSpPr txBox="1"/>
          <p:nvPr/>
        </p:nvSpPr>
        <p:spPr>
          <a:xfrm>
            <a:off x="990600" y="4343400"/>
            <a:ext cx="7848600" cy="1711366"/>
          </a:xfrm>
          <a:prstGeom prst="rect">
            <a:avLst/>
          </a:prstGeom>
          <a:noFill/>
        </p:spPr>
        <p:txBody>
          <a:bodyPr wrap="square" rtlCol="0">
            <a:spAutoFit/>
          </a:bodyPr>
          <a:lstStyle/>
          <a:p>
            <a:pPr>
              <a:lnSpc>
                <a:spcPct val="150000"/>
              </a:lnSpc>
            </a:pPr>
            <a:r>
              <a:rPr lang="en-US" b="1" dirty="0" smtClean="0"/>
              <a:t>- Data from National Merit Twin Study of 1962</a:t>
            </a:r>
          </a:p>
          <a:p>
            <a:pPr>
              <a:lnSpc>
                <a:spcPct val="150000"/>
              </a:lnSpc>
            </a:pPr>
            <a:r>
              <a:rPr lang="en-US" b="1" dirty="0" smtClean="0"/>
              <a:t>- 800 twin pairs identified from 400k high school juniors</a:t>
            </a:r>
          </a:p>
          <a:p>
            <a:pPr>
              <a:lnSpc>
                <a:spcPct val="150000"/>
              </a:lnSpc>
            </a:pPr>
            <a:r>
              <a:rPr lang="en-US" b="1" dirty="0" smtClean="0"/>
              <a:t>- Large survey of interests, attitudes, preferences, accomplishments, etc.</a:t>
            </a:r>
          </a:p>
          <a:p>
            <a:pPr>
              <a:lnSpc>
                <a:spcPct val="150000"/>
              </a:lnSpc>
            </a:pPr>
            <a:r>
              <a:rPr lang="en-US" b="1" dirty="0" smtClean="0"/>
              <a:t>- Heritability of .26 for music accomplishment and .38 for music practice</a:t>
            </a:r>
            <a:endParaRPr lang="en-US" b="1" dirty="0"/>
          </a:p>
        </p:txBody>
      </p:sp>
    </p:spTree>
    <p:extLst>
      <p:ext uri="{BB962C8B-B14F-4D97-AF65-F5344CB8AC3E}">
        <p14:creationId xmlns:p14="http://schemas.microsoft.com/office/powerpoint/2010/main" val="33284537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GENETIC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 y="1952625"/>
            <a:ext cx="8096250" cy="3990975"/>
          </a:xfrm>
          <a:prstGeom prst="rect">
            <a:avLst/>
          </a:prstGeom>
        </p:spPr>
      </p:pic>
    </p:spTree>
    <p:extLst>
      <p:ext uri="{BB962C8B-B14F-4D97-AF65-F5344CB8AC3E}">
        <p14:creationId xmlns:p14="http://schemas.microsoft.com/office/powerpoint/2010/main" val="15105319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TASK/SITUATIONAL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932" y="1600200"/>
            <a:ext cx="7967214" cy="4480230"/>
          </a:xfrm>
          <a:prstGeom prst="rect">
            <a:avLst/>
          </a:prstGeom>
        </p:spPr>
      </p:pic>
      <p:sp>
        <p:nvSpPr>
          <p:cNvPr id="4" name="TextBox 3"/>
          <p:cNvSpPr txBox="1"/>
          <p:nvPr/>
        </p:nvSpPr>
        <p:spPr>
          <a:xfrm>
            <a:off x="0" y="6096000"/>
            <a:ext cx="9144000" cy="369332"/>
          </a:xfrm>
          <a:prstGeom prst="rect">
            <a:avLst/>
          </a:prstGeom>
          <a:noFill/>
        </p:spPr>
        <p:txBody>
          <a:bodyPr wrap="square" rtlCol="0">
            <a:spAutoFit/>
          </a:bodyPr>
          <a:lstStyle/>
          <a:p>
            <a:pPr algn="ctr"/>
            <a:r>
              <a:rPr lang="en-US" i="1" dirty="0" smtClean="0"/>
              <a:t>Freemantle vs. Collingwood, AFWL, Optus Stadium, 10</a:t>
            </a:r>
            <a:r>
              <a:rPr lang="en-US" i="1" baseline="30000" dirty="0" smtClean="0"/>
              <a:t>th</a:t>
            </a:r>
            <a:r>
              <a:rPr lang="en-US" i="1" dirty="0" smtClean="0"/>
              <a:t> February, 41,975 in attendance </a:t>
            </a:r>
            <a:endParaRPr lang="en-US" i="1" dirty="0"/>
          </a:p>
        </p:txBody>
      </p:sp>
    </p:spTree>
    <p:extLst>
      <p:ext uri="{BB962C8B-B14F-4D97-AF65-F5344CB8AC3E}">
        <p14:creationId xmlns:p14="http://schemas.microsoft.com/office/powerpoint/2010/main" val="1659145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TASK/SITUATIONAL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533400" y="2209800"/>
            <a:ext cx="4495800" cy="3416320"/>
          </a:xfrm>
          <a:prstGeom prst="rect">
            <a:avLst/>
          </a:prstGeom>
          <a:solidFill>
            <a:schemeClr val="bg1">
              <a:lumMod val="95000"/>
            </a:schemeClr>
          </a:solidFill>
        </p:spPr>
        <p:txBody>
          <a:bodyPr wrap="square" rtlCol="0">
            <a:spAutoFit/>
          </a:bodyPr>
          <a:lstStyle/>
          <a:p>
            <a:pPr algn="ctr"/>
            <a:r>
              <a:rPr lang="en-US" sz="2400" b="1" dirty="0" err="1" smtClean="0"/>
              <a:t>Amabile</a:t>
            </a:r>
            <a:r>
              <a:rPr lang="en-US" sz="2400" b="1" dirty="0" smtClean="0"/>
              <a:t> (1979)</a:t>
            </a:r>
            <a:endParaRPr lang="en-US" sz="2400" dirty="0" smtClean="0">
              <a:sym typeface="Symbol" panose="05050102010706020507" pitchFamily="18" charset="2"/>
            </a:endParaRPr>
          </a:p>
          <a:p>
            <a:endParaRPr lang="en-US" sz="2400" dirty="0">
              <a:sym typeface="Symbol" panose="05050102010706020507" pitchFamily="18" charset="2"/>
            </a:endParaRPr>
          </a:p>
          <a:p>
            <a:pPr marL="342900" indent="-342900">
              <a:buFontTx/>
              <a:buChar char="-"/>
            </a:pPr>
            <a:r>
              <a:rPr lang="en-US" sz="2400" dirty="0" smtClean="0">
                <a:sym typeface="Symbol" panose="05050102010706020507" pitchFamily="18" charset="2"/>
              </a:rPr>
              <a:t>Subjects perform simple art task, creating a collage conveying a theme of “silliness”</a:t>
            </a:r>
          </a:p>
          <a:p>
            <a:pPr marL="342900" indent="-342900">
              <a:buFontTx/>
              <a:buChar char="-"/>
            </a:pPr>
            <a:endParaRPr lang="en-US" sz="2400" dirty="0" smtClean="0">
              <a:sym typeface="Symbol" panose="05050102010706020507" pitchFamily="18" charset="2"/>
            </a:endParaRPr>
          </a:p>
          <a:p>
            <a:pPr marL="342900" indent="-342900">
              <a:buFontTx/>
              <a:buChar char="-"/>
            </a:pPr>
            <a:r>
              <a:rPr lang="en-US" sz="2400" dirty="0" smtClean="0">
                <a:sym typeface="Symbol" panose="05050102010706020507" pitchFamily="18" charset="2"/>
              </a:rPr>
              <a:t>Half told that work would be evaluated by panel of artists, other half not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590800"/>
            <a:ext cx="3200400" cy="2403856"/>
          </a:xfrm>
          <a:prstGeom prst="rect">
            <a:avLst/>
          </a:prstGeom>
        </p:spPr>
      </p:pic>
    </p:spTree>
    <p:extLst>
      <p:ext uri="{BB962C8B-B14F-4D97-AF65-F5344CB8AC3E}">
        <p14:creationId xmlns:p14="http://schemas.microsoft.com/office/powerpoint/2010/main" val="242399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TASK/SITUATIONAL FACTORS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0" name="TextBox 9"/>
          <p:cNvSpPr txBox="1"/>
          <p:nvPr/>
        </p:nvSpPr>
        <p:spPr>
          <a:xfrm>
            <a:off x="0" y="6214646"/>
            <a:ext cx="9144001" cy="338554"/>
          </a:xfrm>
          <a:prstGeom prst="rect">
            <a:avLst/>
          </a:prstGeom>
          <a:noFill/>
        </p:spPr>
        <p:txBody>
          <a:bodyPr wrap="square" rtlCol="0">
            <a:spAutoFit/>
          </a:bodyPr>
          <a:lstStyle/>
          <a:p>
            <a:pPr algn="ctr"/>
            <a:r>
              <a:rPr lang="en-US" sz="1600" dirty="0" err="1" smtClean="0"/>
              <a:t>Amabile</a:t>
            </a:r>
            <a:r>
              <a:rPr lang="en-US" sz="1600" dirty="0" smtClean="0"/>
              <a:t> (1979), </a:t>
            </a:r>
            <a:r>
              <a:rPr lang="en-US" sz="1600" i="1" dirty="0" smtClean="0"/>
              <a:t>J. of Personality and Social Psychology</a:t>
            </a:r>
            <a:endParaRPr lang="en-US" sz="1600" i="1" dirty="0"/>
          </a:p>
        </p:txBody>
      </p:sp>
      <p:grpSp>
        <p:nvGrpSpPr>
          <p:cNvPr id="3" name="Group 2"/>
          <p:cNvGrpSpPr/>
          <p:nvPr/>
        </p:nvGrpSpPr>
        <p:grpSpPr>
          <a:xfrm>
            <a:off x="1356212" y="304800"/>
            <a:ext cx="5958988" cy="6248400"/>
            <a:chOff x="1356212" y="304800"/>
            <a:chExt cx="5958988" cy="6248400"/>
          </a:xfrm>
        </p:grpSpPr>
        <p:graphicFrame>
          <p:nvGraphicFramePr>
            <p:cNvPr id="7" name="Chart 6"/>
            <p:cNvGraphicFramePr>
              <a:graphicFrameLocks/>
            </p:cNvGraphicFramePr>
            <p:nvPr>
              <p:extLst>
                <p:ext uri="{D42A27DB-BD31-4B8C-83A1-F6EECF244321}">
                  <p14:modId xmlns:p14="http://schemas.microsoft.com/office/powerpoint/2010/main" val="728252721"/>
                </p:ext>
              </p:extLst>
            </p:nvPr>
          </p:nvGraphicFramePr>
          <p:xfrm>
            <a:off x="1828800" y="1524000"/>
            <a:ext cx="5486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1567933" y="3228945"/>
              <a:ext cx="6248400" cy="400110"/>
            </a:xfrm>
            <a:prstGeom prst="rect">
              <a:avLst/>
            </a:prstGeom>
            <a:noFill/>
          </p:spPr>
          <p:txBody>
            <a:bodyPr wrap="square" rtlCol="0">
              <a:spAutoFit/>
            </a:bodyPr>
            <a:lstStyle/>
            <a:p>
              <a:pPr algn="ctr"/>
              <a:r>
                <a:rPr lang="en-US" sz="2000" b="1" dirty="0" smtClean="0">
                  <a:solidFill>
                    <a:schemeClr val="tx1">
                      <a:lumMod val="75000"/>
                      <a:lumOff val="25000"/>
                    </a:schemeClr>
                  </a:solidFill>
                </a:rPr>
                <a:t>Creativity Composite Score</a:t>
              </a:r>
              <a:endParaRPr lang="en-US" sz="2000" b="1" dirty="0">
                <a:solidFill>
                  <a:schemeClr val="tx1">
                    <a:lumMod val="75000"/>
                    <a:lumOff val="25000"/>
                  </a:schemeClr>
                </a:solidFill>
              </a:endParaRPr>
            </a:p>
          </p:txBody>
        </p:sp>
        <p:sp>
          <p:nvSpPr>
            <p:cNvPr id="11" name="TextBox 10"/>
            <p:cNvSpPr txBox="1"/>
            <p:nvPr/>
          </p:nvSpPr>
          <p:spPr>
            <a:xfrm>
              <a:off x="2438399" y="5619690"/>
              <a:ext cx="4724401" cy="400110"/>
            </a:xfrm>
            <a:prstGeom prst="rect">
              <a:avLst/>
            </a:prstGeom>
            <a:noFill/>
          </p:spPr>
          <p:txBody>
            <a:bodyPr wrap="square" rtlCol="0">
              <a:spAutoFit/>
            </a:bodyPr>
            <a:lstStyle/>
            <a:p>
              <a:pPr algn="ctr"/>
              <a:r>
                <a:rPr lang="en-US" sz="2000" b="1" dirty="0" smtClean="0">
                  <a:solidFill>
                    <a:schemeClr val="tx1">
                      <a:lumMod val="75000"/>
                      <a:lumOff val="25000"/>
                    </a:schemeClr>
                  </a:solidFill>
                </a:rPr>
                <a:t>Evaluation Expectation</a:t>
              </a:r>
              <a:endParaRPr lang="en-US" sz="2000" b="1" i="1" dirty="0">
                <a:solidFill>
                  <a:schemeClr val="tx1">
                    <a:lumMod val="75000"/>
                    <a:lumOff val="25000"/>
                  </a:schemeClr>
                </a:solidFill>
              </a:endParaRPr>
            </a:p>
          </p:txBody>
        </p:sp>
      </p:grpSp>
    </p:spTree>
    <p:extLst>
      <p:ext uri="{BB962C8B-B14F-4D97-AF65-F5344CB8AC3E}">
        <p14:creationId xmlns:p14="http://schemas.microsoft.com/office/powerpoint/2010/main" val="3173256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WHERE FROM HERE?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2743200" y="2895600"/>
            <a:ext cx="7010400" cy="2062103"/>
          </a:xfrm>
          <a:prstGeom prst="rect">
            <a:avLst/>
          </a:prstGeom>
        </p:spPr>
        <p:txBody>
          <a:bodyPr wrap="square">
            <a:spAutoFit/>
          </a:bodyPr>
          <a:lstStyle/>
          <a:p>
            <a:pPr marL="0" lvl="1"/>
            <a:r>
              <a:rPr lang="en-US" altLang="x-none" sz="3200" dirty="0" smtClean="0"/>
              <a:t>Develop </a:t>
            </a:r>
            <a:r>
              <a:rPr lang="en-US" altLang="x-none" sz="3200" b="1" dirty="0" smtClean="0">
                <a:solidFill>
                  <a:srgbClr val="006AA7"/>
                </a:solidFill>
              </a:rPr>
              <a:t>multifactorial models </a:t>
            </a:r>
            <a:r>
              <a:rPr lang="en-US" altLang="x-none" sz="3200" dirty="0" smtClean="0"/>
              <a:t>of </a:t>
            </a:r>
            <a:r>
              <a:rPr lang="en-US" altLang="x-none" sz="3200" dirty="0"/>
              <a:t>expertise </a:t>
            </a:r>
            <a:r>
              <a:rPr lang="en-US" altLang="x-none" sz="3200" dirty="0" smtClean="0"/>
              <a:t>that take </a:t>
            </a:r>
            <a:r>
              <a:rPr lang="en-US" altLang="x-none" sz="3200" dirty="0" smtClean="0"/>
              <a:t>into </a:t>
            </a:r>
            <a:r>
              <a:rPr lang="en-US" altLang="x-none" sz="3200" dirty="0" smtClean="0"/>
              <a:t>account all </a:t>
            </a:r>
            <a:r>
              <a:rPr lang="en-US" altLang="x-none" sz="3200" dirty="0"/>
              <a:t>potentially </a:t>
            </a:r>
            <a:r>
              <a:rPr lang="en-US" altLang="x-none" sz="3200" dirty="0" smtClean="0"/>
              <a:t>relevant </a:t>
            </a:r>
            <a:r>
              <a:rPr lang="en-US" altLang="x-none" sz="3200" dirty="0" smtClean="0"/>
              <a:t>explanatory </a:t>
            </a:r>
            <a:r>
              <a:rPr lang="en-US" altLang="x-none" sz="3200" dirty="0" smtClean="0"/>
              <a:t>constructs</a:t>
            </a:r>
            <a:r>
              <a:rPr lang="en-US" altLang="x-none" sz="3200" dirty="0" smtClean="0"/>
              <a:t>.</a:t>
            </a:r>
            <a:endParaRPr lang="en-US" altLang="x-none" sz="3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720309"/>
            <a:ext cx="2374491" cy="2385091"/>
          </a:xfrm>
          <a:prstGeom prst="rect">
            <a:avLst/>
          </a:prstGeom>
        </p:spPr>
      </p:pic>
    </p:spTree>
    <p:extLst>
      <p:ext uri="{BB962C8B-B14F-4D97-AF65-F5344CB8AC3E}">
        <p14:creationId xmlns:p14="http://schemas.microsoft.com/office/powerpoint/2010/main" val="855662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TOWARD A MULTIFACTORIAL MODEL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869" y="1752600"/>
            <a:ext cx="2667000" cy="33164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269" y="1752600"/>
            <a:ext cx="2488131" cy="3317508"/>
          </a:xfrm>
          <a:prstGeom prst="rect">
            <a:avLst/>
          </a:prstGeom>
        </p:spPr>
      </p:pic>
      <p:sp>
        <p:nvSpPr>
          <p:cNvPr id="6" name="TextBox 5"/>
          <p:cNvSpPr txBox="1"/>
          <p:nvPr/>
        </p:nvSpPr>
        <p:spPr>
          <a:xfrm>
            <a:off x="1702869" y="5145276"/>
            <a:ext cx="2667000" cy="369332"/>
          </a:xfrm>
          <a:prstGeom prst="rect">
            <a:avLst/>
          </a:prstGeom>
          <a:noFill/>
        </p:spPr>
        <p:txBody>
          <a:bodyPr wrap="square" rtlCol="0">
            <a:spAutoFit/>
          </a:bodyPr>
          <a:lstStyle/>
          <a:p>
            <a:pPr algn="ctr"/>
            <a:r>
              <a:rPr lang="en-US" i="1" dirty="0" smtClean="0"/>
              <a:t>Fredrik </a:t>
            </a:r>
            <a:r>
              <a:rPr lang="en-US" i="1" dirty="0" err="1" smtClean="0"/>
              <a:t>Ullén</a:t>
            </a:r>
            <a:endParaRPr lang="en-US" i="1" dirty="0"/>
          </a:p>
        </p:txBody>
      </p:sp>
      <p:sp>
        <p:nvSpPr>
          <p:cNvPr id="10" name="TextBox 9"/>
          <p:cNvSpPr txBox="1"/>
          <p:nvPr/>
        </p:nvSpPr>
        <p:spPr>
          <a:xfrm>
            <a:off x="4903269" y="5145276"/>
            <a:ext cx="2488131" cy="369332"/>
          </a:xfrm>
          <a:prstGeom prst="rect">
            <a:avLst/>
          </a:prstGeom>
          <a:noFill/>
        </p:spPr>
        <p:txBody>
          <a:bodyPr wrap="square" rtlCol="0">
            <a:spAutoFit/>
          </a:bodyPr>
          <a:lstStyle/>
          <a:p>
            <a:pPr algn="ctr"/>
            <a:r>
              <a:rPr lang="en-US" i="1" dirty="0" smtClean="0"/>
              <a:t>Miriam </a:t>
            </a:r>
            <a:r>
              <a:rPr lang="en-US" i="1" dirty="0" err="1" smtClean="0"/>
              <a:t>Mosing</a:t>
            </a:r>
            <a:endParaRPr lang="en-US" i="1" dirty="0"/>
          </a:p>
        </p:txBody>
      </p:sp>
      <p:sp>
        <p:nvSpPr>
          <p:cNvPr id="11" name="TextBox 10"/>
          <p:cNvSpPr txBox="1"/>
          <p:nvPr/>
        </p:nvSpPr>
        <p:spPr>
          <a:xfrm>
            <a:off x="0" y="5754876"/>
            <a:ext cx="9144000" cy="369332"/>
          </a:xfrm>
          <a:prstGeom prst="rect">
            <a:avLst/>
          </a:prstGeom>
          <a:noFill/>
        </p:spPr>
        <p:txBody>
          <a:bodyPr wrap="square" rtlCol="0">
            <a:spAutoFit/>
          </a:bodyPr>
          <a:lstStyle/>
          <a:p>
            <a:pPr algn="ctr"/>
            <a:r>
              <a:rPr lang="en-US" b="1" dirty="0" err="1" smtClean="0">
                <a:solidFill>
                  <a:srgbClr val="006AA7"/>
                </a:solidFill>
              </a:rPr>
              <a:t>Ullén</a:t>
            </a:r>
            <a:r>
              <a:rPr lang="en-US" b="1" dirty="0" smtClean="0">
                <a:solidFill>
                  <a:srgbClr val="006AA7"/>
                </a:solidFill>
              </a:rPr>
              <a:t>, Hambrick, &amp; </a:t>
            </a:r>
            <a:r>
              <a:rPr lang="en-US" b="1" dirty="0" err="1" smtClean="0">
                <a:solidFill>
                  <a:srgbClr val="006AA7"/>
                </a:solidFill>
              </a:rPr>
              <a:t>Mosing</a:t>
            </a:r>
            <a:r>
              <a:rPr lang="en-US" b="1" dirty="0" smtClean="0">
                <a:solidFill>
                  <a:srgbClr val="006AA7"/>
                </a:solidFill>
              </a:rPr>
              <a:t> (2015, </a:t>
            </a:r>
            <a:r>
              <a:rPr lang="en-US" b="1" i="1" dirty="0" smtClean="0">
                <a:solidFill>
                  <a:srgbClr val="006AA7"/>
                </a:solidFill>
              </a:rPr>
              <a:t>Psychological Bulletin</a:t>
            </a:r>
            <a:r>
              <a:rPr lang="en-US" b="1" dirty="0" smtClean="0">
                <a:solidFill>
                  <a:srgbClr val="006AA7"/>
                </a:solidFill>
              </a:rPr>
              <a:t>)</a:t>
            </a:r>
          </a:p>
        </p:txBody>
      </p:sp>
    </p:spTree>
    <p:extLst>
      <p:ext uri="{BB962C8B-B14F-4D97-AF65-F5344CB8AC3E}">
        <p14:creationId xmlns:p14="http://schemas.microsoft.com/office/powerpoint/2010/main" val="987950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ULLÉN ET AL. MGIM</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 name="Picture 2"/>
          <p:cNvPicPr>
            <a:picLocks noChangeAspect="1"/>
          </p:cNvPicPr>
          <p:nvPr/>
        </p:nvPicPr>
        <p:blipFill>
          <a:blip r:embed="rId2"/>
          <a:stretch>
            <a:fillRect/>
          </a:stretch>
        </p:blipFill>
        <p:spPr>
          <a:xfrm>
            <a:off x="457200" y="2313709"/>
            <a:ext cx="8229600" cy="4239491"/>
          </a:xfrm>
          <a:prstGeom prst="rect">
            <a:avLst/>
          </a:prstGeom>
        </p:spPr>
      </p:pic>
      <p:sp>
        <p:nvSpPr>
          <p:cNvPr id="2" name="TextBox 1"/>
          <p:cNvSpPr txBox="1"/>
          <p:nvPr/>
        </p:nvSpPr>
        <p:spPr>
          <a:xfrm>
            <a:off x="0" y="1447800"/>
            <a:ext cx="9144000" cy="461665"/>
          </a:xfrm>
          <a:prstGeom prst="rect">
            <a:avLst/>
          </a:prstGeom>
          <a:noFill/>
        </p:spPr>
        <p:txBody>
          <a:bodyPr wrap="square" rtlCol="0">
            <a:spAutoFit/>
          </a:bodyPr>
          <a:lstStyle/>
          <a:p>
            <a:pPr algn="ctr"/>
            <a:r>
              <a:rPr lang="en-US" sz="2400" b="1" i="1" dirty="0" smtClean="0"/>
              <a:t>Multifactorial Gene-Environment Interaction Model (MGIM)</a:t>
            </a:r>
            <a:endParaRPr lang="en-US" sz="2400" b="1" i="1" dirty="0"/>
          </a:p>
        </p:txBody>
      </p:sp>
    </p:spTree>
    <p:extLst>
      <p:ext uri="{BB962C8B-B14F-4D97-AF65-F5344CB8AC3E}">
        <p14:creationId xmlns:p14="http://schemas.microsoft.com/office/powerpoint/2010/main" val="14378060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EXPERTS ARE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3"/>
          <p:cNvSpPr txBox="1">
            <a:spLocks noChangeArrowheads="1"/>
          </p:cNvSpPr>
          <p:nvPr/>
        </p:nvSpPr>
        <p:spPr bwMode="auto">
          <a:xfrm>
            <a:off x="4191000" y="2036326"/>
            <a:ext cx="4495800" cy="3754874"/>
          </a:xfrm>
          <a:prstGeom prst="rect">
            <a:avLst/>
          </a:prstGeom>
          <a:noFill/>
          <a:ln w="9525">
            <a:noFill/>
            <a:miter lim="800000"/>
            <a:headEnd/>
            <a:tailEnd/>
          </a:ln>
        </p:spPr>
        <p:txBody>
          <a:bodyPr wrap="square">
            <a:spAutoFit/>
          </a:bodyPr>
          <a:lstStyle/>
          <a:p>
            <a:pPr>
              <a:lnSpc>
                <a:spcPts val="2800"/>
              </a:lnSpc>
            </a:pPr>
            <a:r>
              <a:rPr lang="en-US" sz="2000" dirty="0" smtClean="0"/>
              <a:t>Give me a dozen healthy infants, well-formed, and my own specified world to bring them up in and I'll guarantee to take any one at random and train him to become any type of specialist I might select - doctor, lawyer, artist, merchant-chief and, yes, even beggar-man and thief, regardless of his talents, penchants, tendencies, abilities, vocations…</a:t>
            </a:r>
            <a:r>
              <a:rPr lang="en-US" sz="2000" dirty="0" smtClean="0">
                <a:cs typeface="Arial" charset="0"/>
              </a:rPr>
              <a:t>”</a:t>
            </a:r>
            <a:endParaRPr lang="en-US" sz="2000" dirty="0">
              <a:cs typeface="Arial" charset="0"/>
            </a:endParaRPr>
          </a:p>
          <a:p>
            <a:endParaRPr lang="en-US" sz="800" dirty="0">
              <a:cs typeface="Arial" charset="0"/>
            </a:endParaRPr>
          </a:p>
          <a:p>
            <a:r>
              <a:rPr lang="en-US" sz="2000" dirty="0">
                <a:cs typeface="Arial" charset="0"/>
              </a:rPr>
              <a:t>     </a:t>
            </a:r>
            <a:r>
              <a:rPr lang="en-US" sz="2000" b="1" dirty="0">
                <a:cs typeface="Arial" charset="0"/>
              </a:rPr>
              <a:t>- </a:t>
            </a:r>
            <a:r>
              <a:rPr lang="en-US" sz="2000" b="1" dirty="0" smtClean="0">
                <a:cs typeface="Arial" charset="0"/>
              </a:rPr>
              <a:t>John Watson (1930)</a:t>
            </a:r>
            <a:endParaRPr lang="en-US" sz="2000" b="1" dirty="0">
              <a:cs typeface="Arial"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636"/>
          <a:stretch/>
        </p:blipFill>
        <p:spPr>
          <a:xfrm>
            <a:off x="1143000" y="1905000"/>
            <a:ext cx="2902821" cy="3931920"/>
          </a:xfrm>
          <a:prstGeom prst="rect">
            <a:avLst/>
          </a:prstGeom>
        </p:spPr>
      </p:pic>
      <p:sp>
        <p:nvSpPr>
          <p:cNvPr id="7" name="TextBox 6"/>
          <p:cNvSpPr txBox="1"/>
          <p:nvPr/>
        </p:nvSpPr>
        <p:spPr>
          <a:xfrm>
            <a:off x="4093534" y="2082783"/>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566968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ADVANCING THE SCIENCE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7"/>
          <p:cNvSpPr txBox="1">
            <a:spLocks noChangeArrowheads="1"/>
          </p:cNvSpPr>
          <p:nvPr/>
        </p:nvSpPr>
        <p:spPr bwMode="auto">
          <a:xfrm>
            <a:off x="4191000" y="2209800"/>
            <a:ext cx="4572000" cy="4113947"/>
          </a:xfrm>
          <a:prstGeom prst="rect">
            <a:avLst/>
          </a:prstGeom>
          <a:noFill/>
          <a:ln w="9525">
            <a:noFill/>
            <a:miter lim="800000"/>
            <a:headEnd/>
            <a:tailEnd/>
          </a:ln>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nSpc>
                <a:spcPts val="2800"/>
              </a:lnSpc>
            </a:pPr>
            <a:r>
              <a:rPr lang="en-US" sz="1800" dirty="0" smtClean="0"/>
              <a:t>it is extremely likely that environmental factors, including deliberate practice, account for far more variance in performance than does innate capacity in every salient talent domain. Even so, psychology must endeavor to identify all of the significant causal factors behind exceptional performance rather than merely rest content with whatever factor happens to account for the most variance.</a:t>
            </a:r>
            <a:r>
              <a:rPr lang="en-US" sz="1800" dirty="0" smtClean="0">
                <a:cs typeface="Arial" charset="0"/>
              </a:rPr>
              <a:t>”</a:t>
            </a:r>
            <a:endParaRPr lang="en-US" sz="1800" dirty="0">
              <a:cs typeface="Arial" charset="0"/>
            </a:endParaRPr>
          </a:p>
          <a:p>
            <a:endParaRPr lang="en-US" sz="800" dirty="0">
              <a:cs typeface="Arial" charset="0"/>
            </a:endParaRPr>
          </a:p>
          <a:p>
            <a:r>
              <a:rPr lang="en-US" sz="2000" dirty="0">
                <a:cs typeface="Arial" charset="0"/>
              </a:rPr>
              <a:t>     </a:t>
            </a:r>
            <a:r>
              <a:rPr lang="en-US" sz="1800" b="1" dirty="0" smtClean="0">
                <a:cs typeface="Arial" charset="0"/>
                <a:sym typeface="Symbol" panose="05050102010706020507" pitchFamily="18" charset="2"/>
              </a:rPr>
              <a:t></a:t>
            </a:r>
            <a:r>
              <a:rPr lang="en-US" sz="1800" b="1" dirty="0" smtClean="0">
                <a:cs typeface="Arial" charset="0"/>
              </a:rPr>
              <a:t> Simonton (1999)</a:t>
            </a:r>
            <a:endParaRPr lang="en-US" sz="1800" b="1" dirty="0">
              <a:cs typeface="Arial" charset="0"/>
            </a:endParaRPr>
          </a:p>
        </p:txBody>
      </p:sp>
      <p:pic>
        <p:nvPicPr>
          <p:cNvPr id="8" name="Picture 7" descr="http://worldsciencefestival.com/general-images/1074_2011-06-04_Man-Made_Minds-_Living_with_Thinking_Machines__MG_7274.jpg">
            <a:hlinkClick r:id="rId2"/>
          </p:cNvPr>
          <p:cNvPicPr>
            <a:picLocks noChangeAspect="1" noChangeArrowheads="1"/>
          </p:cNvPicPr>
          <p:nvPr/>
        </p:nvPicPr>
        <p:blipFill rotWithShape="1">
          <a:blip r:embed="rId3"/>
          <a:srcRect l="4349" r="36216"/>
          <a:stretch/>
        </p:blipFill>
        <p:spPr bwMode="auto">
          <a:xfrm>
            <a:off x="762000" y="1974264"/>
            <a:ext cx="3124200" cy="2792512"/>
          </a:xfrm>
          <a:prstGeom prst="rect">
            <a:avLst/>
          </a:prstGeom>
          <a:noFill/>
        </p:spPr>
      </p:pic>
      <p:sp>
        <p:nvSpPr>
          <p:cNvPr id="11" name="TextBox 10"/>
          <p:cNvSpPr txBox="1"/>
          <p:nvPr/>
        </p:nvSpPr>
        <p:spPr>
          <a:xfrm>
            <a:off x="784861" y="4782235"/>
            <a:ext cx="3101340" cy="323165"/>
          </a:xfrm>
          <a:prstGeom prst="rect">
            <a:avLst/>
          </a:prstGeom>
          <a:noFill/>
        </p:spPr>
        <p:txBody>
          <a:bodyPr wrap="square" rtlCol="0">
            <a:spAutoFit/>
          </a:bodyPr>
          <a:lstStyle/>
          <a:p>
            <a:pPr algn="ctr"/>
            <a:r>
              <a:rPr lang="en-US" sz="1500" i="1" dirty="0" smtClean="0"/>
              <a:t>Dean Simonton, UC Davis</a:t>
            </a:r>
            <a:endParaRPr lang="en-US" sz="1500" i="1" dirty="0"/>
          </a:p>
        </p:txBody>
      </p:sp>
      <p:sp>
        <p:nvSpPr>
          <p:cNvPr id="12" name="TextBox 11"/>
          <p:cNvSpPr txBox="1"/>
          <p:nvPr/>
        </p:nvSpPr>
        <p:spPr>
          <a:xfrm>
            <a:off x="4084059" y="2221170"/>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482479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TAKE-HOME MESSAGES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990600" y="1295400"/>
            <a:ext cx="7239000" cy="5447645"/>
          </a:xfrm>
          <a:prstGeom prst="rect">
            <a:avLst/>
          </a:prstGeom>
          <a:noFill/>
        </p:spPr>
        <p:txBody>
          <a:bodyPr wrap="square" rtlCol="0">
            <a:spAutoFit/>
          </a:bodyPr>
          <a:lstStyle/>
          <a:p>
            <a:pPr marL="457200" indent="-457200">
              <a:buFont typeface="Wingdings" panose="05000000000000000000" pitchFamily="2" charset="2"/>
              <a:buChar char="v"/>
            </a:pPr>
            <a:r>
              <a:rPr lang="en-US" sz="2600" dirty="0" smtClean="0"/>
              <a:t>Is it necessary to train to develop expertise in an activity such as playing music or a sport?</a:t>
            </a:r>
          </a:p>
          <a:p>
            <a:r>
              <a:rPr lang="en-US" sz="2600" dirty="0" smtClean="0">
                <a:solidFill>
                  <a:srgbClr val="FF0000"/>
                </a:solidFill>
              </a:rPr>
              <a:t>	Obviously! It’s the </a:t>
            </a:r>
            <a:r>
              <a:rPr lang="en-US" sz="2600" i="1" dirty="0" smtClean="0">
                <a:solidFill>
                  <a:srgbClr val="FF0000"/>
                </a:solidFill>
              </a:rPr>
              <a:t>only</a:t>
            </a:r>
            <a:r>
              <a:rPr lang="en-US" sz="2600" dirty="0" smtClean="0">
                <a:solidFill>
                  <a:srgbClr val="FF0000"/>
                </a:solidFill>
              </a:rPr>
              <a:t> way to acquire 	expertise.</a:t>
            </a:r>
          </a:p>
          <a:p>
            <a:endParaRPr lang="en-US" dirty="0">
              <a:solidFill>
                <a:srgbClr val="FF0000"/>
              </a:solidFill>
            </a:endParaRPr>
          </a:p>
          <a:p>
            <a:pPr marL="457200" indent="-457200">
              <a:buFont typeface="Wingdings" panose="05000000000000000000" pitchFamily="2" charset="2"/>
              <a:buChar char="v"/>
            </a:pPr>
            <a:r>
              <a:rPr lang="en-US" sz="2600" dirty="0" smtClean="0"/>
              <a:t>Should I train if I want to develop expertise in such a domain?</a:t>
            </a:r>
          </a:p>
          <a:p>
            <a:r>
              <a:rPr lang="en-US" sz="2600" dirty="0" smtClean="0">
                <a:solidFill>
                  <a:srgbClr val="FF0000"/>
                </a:solidFill>
              </a:rPr>
              <a:t>	Of course! </a:t>
            </a:r>
            <a:r>
              <a:rPr lang="en-US" sz="2600" dirty="0">
                <a:solidFill>
                  <a:srgbClr val="FF0000"/>
                </a:solidFill>
              </a:rPr>
              <a:t>You may improve </a:t>
            </a:r>
            <a:r>
              <a:rPr lang="en-US" sz="2600" dirty="0" smtClean="0">
                <a:solidFill>
                  <a:srgbClr val="FF0000"/>
                </a:solidFill>
              </a:rPr>
              <a:t>more than </a:t>
            </a:r>
            <a:r>
              <a:rPr lang="en-US" sz="2600" dirty="0">
                <a:solidFill>
                  <a:srgbClr val="FF0000"/>
                </a:solidFill>
              </a:rPr>
              <a:t>you </a:t>
            </a:r>
            <a:r>
              <a:rPr lang="en-US" sz="2600" dirty="0" smtClean="0">
                <a:solidFill>
                  <a:srgbClr val="FF0000"/>
                </a:solidFill>
              </a:rPr>
              <a:t>	think possible.</a:t>
            </a:r>
          </a:p>
          <a:p>
            <a:endParaRPr lang="en-US" dirty="0" smtClean="0"/>
          </a:p>
          <a:p>
            <a:pPr marL="457200" indent="-457200">
              <a:buFont typeface="Wingdings" panose="05000000000000000000" pitchFamily="2" charset="2"/>
              <a:buChar char="v"/>
            </a:pPr>
            <a:r>
              <a:rPr lang="en-US" sz="2600" dirty="0" smtClean="0"/>
              <a:t>Should I try to practice “deliberately” by seeking out the best possible approach to training.</a:t>
            </a:r>
          </a:p>
          <a:p>
            <a:pPr lvl="2"/>
            <a:r>
              <a:rPr lang="en-US" sz="2600" dirty="0" smtClean="0">
                <a:solidFill>
                  <a:srgbClr val="FF0000"/>
                </a:solidFill>
              </a:rPr>
              <a:t>Absolutely! Whatever the domain, some ways of training will be better than others.</a:t>
            </a:r>
            <a:endParaRPr lang="en-US" sz="3000" dirty="0">
              <a:solidFill>
                <a:srgbClr val="FF0000"/>
              </a:solidFill>
            </a:endParaRPr>
          </a:p>
        </p:txBody>
      </p:sp>
    </p:spTree>
    <p:extLst>
      <p:ext uri="{BB962C8B-B14F-4D97-AF65-F5344CB8AC3E}">
        <p14:creationId xmlns:p14="http://schemas.microsoft.com/office/powerpoint/2010/main" val="17554419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TAKE-HOME MESSAGES</a:t>
            </a:r>
            <a:endParaRPr lang="en-US" sz="4000" b="1" dirty="0">
              <a:solidFill>
                <a:srgbClr val="646464"/>
              </a:solidFill>
            </a:endParaRPr>
          </a:p>
        </p:txBody>
      </p:sp>
      <p:sp>
        <p:nvSpPr>
          <p:cNvPr id="4" name="TextBox 3"/>
          <p:cNvSpPr txBox="1"/>
          <p:nvPr/>
        </p:nvSpPr>
        <p:spPr>
          <a:xfrm>
            <a:off x="685800" y="2819400"/>
            <a:ext cx="7620000" cy="2123658"/>
          </a:xfrm>
          <a:prstGeom prst="rect">
            <a:avLst/>
          </a:prstGeom>
          <a:noFill/>
        </p:spPr>
        <p:txBody>
          <a:bodyPr wrap="square" rtlCol="0">
            <a:spAutoFit/>
          </a:bodyPr>
          <a:lstStyle/>
          <a:p>
            <a:pPr algn="ctr"/>
            <a:r>
              <a:rPr lang="en-US" sz="13200" dirty="0" smtClean="0">
                <a:solidFill>
                  <a:srgbClr val="FF0000"/>
                </a:solidFill>
              </a:rPr>
              <a:t>BUT…</a:t>
            </a:r>
            <a:endParaRPr lang="en-US" sz="13200" dirty="0">
              <a:solidFill>
                <a:srgbClr val="FF0000"/>
              </a:solidFill>
            </a:endParaRPr>
          </a:p>
        </p:txBody>
      </p:sp>
    </p:spTree>
    <p:extLst>
      <p:ext uri="{BB962C8B-B14F-4D97-AF65-F5344CB8AC3E}">
        <p14:creationId xmlns:p14="http://schemas.microsoft.com/office/powerpoint/2010/main" val="39204923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lvl="0" algn="ctr">
              <a:spcBef>
                <a:spcPct val="0"/>
              </a:spcBef>
              <a:defRPr/>
            </a:pPr>
            <a:r>
              <a:rPr lang="en-US" altLang="ja-JP" sz="4000" b="1" dirty="0" smtClean="0">
                <a:solidFill>
                  <a:srgbClr val="646464"/>
                </a:solidFill>
              </a:rPr>
              <a:t>TAKE-HOME MESSAGES</a:t>
            </a:r>
            <a:endParaRPr lang="en-US" sz="4000" b="1" dirty="0">
              <a:solidFill>
                <a:srgbClr val="64646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46890"/>
            <a:ext cx="7924800" cy="4149110"/>
          </a:xfrm>
          <a:prstGeom prst="rect">
            <a:avLst/>
          </a:prstGeom>
        </p:spPr>
      </p:pic>
    </p:spTree>
    <p:extLst>
      <p:ext uri="{BB962C8B-B14F-4D97-AF65-F5344CB8AC3E}">
        <p14:creationId xmlns:p14="http://schemas.microsoft.com/office/powerpoint/2010/main" val="82742622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ACKNOWLEDGEMENTS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Rectangle 1"/>
          <p:cNvSpPr/>
          <p:nvPr/>
        </p:nvSpPr>
        <p:spPr>
          <a:xfrm>
            <a:off x="762000" y="1671221"/>
            <a:ext cx="8153400" cy="5632311"/>
          </a:xfrm>
          <a:prstGeom prst="rect">
            <a:avLst/>
          </a:prstGeom>
        </p:spPr>
        <p:txBody>
          <a:bodyPr wrap="square">
            <a:spAutoFit/>
          </a:bodyPr>
          <a:lstStyle/>
          <a:p>
            <a:r>
              <a:rPr lang="en-US" sz="2400" dirty="0"/>
              <a:t>Guillermo </a:t>
            </a:r>
            <a:r>
              <a:rPr lang="en-US" sz="2400" dirty="0" err="1"/>
              <a:t>Campitelli</a:t>
            </a:r>
            <a:r>
              <a:rPr lang="en-US" sz="2400" dirty="0"/>
              <a:t>		Edith Cowan </a:t>
            </a:r>
            <a:r>
              <a:rPr lang="en-US" sz="2400" dirty="0" smtClean="0"/>
              <a:t>University</a:t>
            </a:r>
            <a:endParaRPr lang="en-US" sz="2400" dirty="0"/>
          </a:p>
          <a:p>
            <a:endParaRPr lang="en-US" sz="2400" dirty="0"/>
          </a:p>
          <a:p>
            <a:r>
              <a:rPr lang="en-US" sz="2400" dirty="0" smtClean="0"/>
              <a:t>Fredrik </a:t>
            </a:r>
            <a:r>
              <a:rPr lang="en-US" sz="2400" dirty="0" err="1"/>
              <a:t>Ullén</a:t>
            </a:r>
            <a:r>
              <a:rPr lang="en-US" sz="2400" dirty="0"/>
              <a:t>			</a:t>
            </a:r>
            <a:r>
              <a:rPr lang="en-US" sz="2400" dirty="0" err="1"/>
              <a:t>Karolinska</a:t>
            </a:r>
            <a:r>
              <a:rPr lang="en-US" sz="2400" dirty="0"/>
              <a:t> </a:t>
            </a:r>
            <a:r>
              <a:rPr lang="en-US" sz="2400" dirty="0" smtClean="0"/>
              <a:t>Institute</a:t>
            </a:r>
            <a:endParaRPr lang="en-US" sz="2400" dirty="0"/>
          </a:p>
          <a:p>
            <a:r>
              <a:rPr lang="en-US" sz="2400" dirty="0"/>
              <a:t>Miriam </a:t>
            </a:r>
            <a:r>
              <a:rPr lang="en-US" sz="2400" dirty="0" err="1"/>
              <a:t>Mosing</a:t>
            </a:r>
            <a:r>
              <a:rPr lang="en-US" sz="2400" dirty="0"/>
              <a:t> 		</a:t>
            </a:r>
            <a:r>
              <a:rPr lang="en-US" sz="2400" dirty="0" err="1"/>
              <a:t>Karolinska</a:t>
            </a:r>
            <a:r>
              <a:rPr lang="en-US" sz="2400" dirty="0"/>
              <a:t> </a:t>
            </a:r>
            <a:r>
              <a:rPr lang="en-US" sz="2400" dirty="0" smtClean="0"/>
              <a:t>Institute</a:t>
            </a:r>
            <a:endParaRPr lang="en-US" sz="2400" dirty="0"/>
          </a:p>
          <a:p>
            <a:endParaRPr lang="en-US" sz="2400" dirty="0" smtClean="0"/>
          </a:p>
          <a:p>
            <a:r>
              <a:rPr lang="en-US" sz="2400" dirty="0" smtClean="0"/>
              <a:t>Brooke </a:t>
            </a:r>
            <a:r>
              <a:rPr lang="en-US" sz="2400" dirty="0" err="1" smtClean="0"/>
              <a:t>Macnamara</a:t>
            </a:r>
            <a:r>
              <a:rPr lang="en-US" sz="2400" dirty="0" smtClean="0"/>
              <a:t>		Case Western Reserve </a:t>
            </a:r>
            <a:r>
              <a:rPr lang="en-US" sz="2400" dirty="0" smtClean="0"/>
              <a:t>University</a:t>
            </a:r>
          </a:p>
          <a:p>
            <a:r>
              <a:rPr lang="en-US" sz="2400" dirty="0" smtClean="0"/>
              <a:t>David Moreau			University of Auckland</a:t>
            </a:r>
            <a:endParaRPr lang="en-US" sz="2400" dirty="0" smtClean="0"/>
          </a:p>
          <a:p>
            <a:endParaRPr lang="en-US" sz="2400" dirty="0"/>
          </a:p>
          <a:p>
            <a:r>
              <a:rPr lang="en-US" sz="2400" dirty="0" smtClean="0"/>
              <a:t>Erik </a:t>
            </a:r>
            <a:r>
              <a:rPr lang="en-US" sz="2400" dirty="0" err="1" smtClean="0"/>
              <a:t>Altmann</a:t>
            </a:r>
            <a:r>
              <a:rPr lang="en-US" sz="2400" dirty="0" smtClean="0"/>
              <a:t>			Michigan State University</a:t>
            </a:r>
          </a:p>
          <a:p>
            <a:r>
              <a:rPr lang="en-US" sz="2400" dirty="0"/>
              <a:t>Alex Burgoyne			Michigan State </a:t>
            </a:r>
            <a:r>
              <a:rPr lang="en-US" sz="2400" dirty="0" smtClean="0"/>
              <a:t>University</a:t>
            </a:r>
            <a:endParaRPr lang="en-US" sz="2400" dirty="0"/>
          </a:p>
          <a:p>
            <a:r>
              <a:rPr lang="en-US" sz="2400" dirty="0" smtClean="0"/>
              <a:t>Fernand </a:t>
            </a:r>
            <a:r>
              <a:rPr lang="en-US" sz="2400" dirty="0" err="1" smtClean="0"/>
              <a:t>Gobet</a:t>
            </a:r>
            <a:r>
              <a:rPr lang="en-US" sz="2400" dirty="0" smtClean="0"/>
              <a:t>		Liverpool University</a:t>
            </a:r>
          </a:p>
          <a:p>
            <a:r>
              <a:rPr lang="en-US" sz="2400" dirty="0" smtClean="0"/>
              <a:t>Betsy </a:t>
            </a:r>
            <a:r>
              <a:rPr lang="en-US" sz="2400" dirty="0" err="1" smtClean="0"/>
              <a:t>Meinz</a:t>
            </a:r>
            <a:r>
              <a:rPr lang="en-US" sz="2400" dirty="0" smtClean="0"/>
              <a:t>			Southern Illinois University </a:t>
            </a:r>
            <a:r>
              <a:rPr lang="en-US" sz="2400" dirty="0" err="1" smtClean="0"/>
              <a:t>E’ville</a:t>
            </a:r>
            <a:endParaRPr lang="en-US" sz="2400" dirty="0" smtClean="0"/>
          </a:p>
          <a:p>
            <a:r>
              <a:rPr lang="en-US" sz="2400" dirty="0" smtClean="0"/>
              <a:t>Fred Oswald			Rice University</a:t>
            </a:r>
          </a:p>
          <a:p>
            <a:endParaRPr lang="en-US" sz="2400" dirty="0"/>
          </a:p>
          <a:p>
            <a:endParaRPr lang="en-US" sz="2400" dirty="0" smtClean="0"/>
          </a:p>
        </p:txBody>
      </p:sp>
    </p:spTree>
    <p:extLst>
      <p:ext uri="{BB962C8B-B14F-4D97-AF65-F5344CB8AC3E}">
        <p14:creationId xmlns:p14="http://schemas.microsoft.com/office/powerpoint/2010/main" val="6047954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6271736"/>
            <a:ext cx="9144000" cy="738664"/>
          </a:xfrm>
          <a:prstGeom prst="rect">
            <a:avLst/>
          </a:prstGeom>
          <a:noFill/>
        </p:spPr>
        <p:txBody>
          <a:bodyPr wrap="square" rtlCol="0">
            <a:spAutoFit/>
          </a:bodyPr>
          <a:lstStyle/>
          <a:p>
            <a:pPr algn="ctr"/>
            <a:r>
              <a:rPr lang="en-US" sz="2400" dirty="0" smtClean="0">
                <a:hlinkClick r:id="rId2"/>
              </a:rPr>
              <a:t>www.scienceofexpertise.com</a:t>
            </a:r>
            <a:endParaRPr lang="en-US" sz="2400" dirty="0" smtClean="0"/>
          </a:p>
          <a:p>
            <a:endParaRPr lang="en-US" dirty="0"/>
          </a:p>
        </p:txBody>
      </p:sp>
      <p:pic>
        <p:nvPicPr>
          <p:cNvPr id="1026" name="Picture 2" descr="Science of Expertise Zach Hambrick">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9783" y="152400"/>
            <a:ext cx="3992880" cy="5989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6271736"/>
            <a:ext cx="9144000" cy="1107996"/>
          </a:xfrm>
          <a:prstGeom prst="rect">
            <a:avLst/>
          </a:prstGeom>
          <a:noFill/>
        </p:spPr>
        <p:txBody>
          <a:bodyPr wrap="square" rtlCol="0">
            <a:spAutoFit/>
          </a:bodyPr>
          <a:lstStyle/>
          <a:p>
            <a:pPr algn="ctr"/>
            <a:r>
              <a:rPr lang="en-US" sz="2400" dirty="0" smtClean="0">
                <a:hlinkClick r:id="rId2"/>
              </a:rPr>
              <a:t>www.journalofexpertise.org</a:t>
            </a:r>
            <a:endParaRPr lang="en-US" sz="2400" dirty="0" smtClean="0"/>
          </a:p>
          <a:p>
            <a:pPr algn="ctr"/>
            <a:endParaRPr lang="en-US" sz="2400" dirty="0" smtClean="0"/>
          </a:p>
          <a:p>
            <a:endParaRPr lang="en-US" dirty="0"/>
          </a:p>
        </p:txBody>
      </p:sp>
      <p:sp>
        <p:nvSpPr>
          <p:cNvPr id="19" name="TextBox 18"/>
          <p:cNvSpPr txBox="1"/>
          <p:nvPr/>
        </p:nvSpPr>
        <p:spPr>
          <a:xfrm>
            <a:off x="5334000" y="2275490"/>
            <a:ext cx="3429000" cy="2308324"/>
          </a:xfrm>
          <a:prstGeom prst="rect">
            <a:avLst/>
          </a:prstGeom>
          <a:noFill/>
        </p:spPr>
        <p:txBody>
          <a:bodyPr wrap="square" rtlCol="0">
            <a:spAutoFit/>
          </a:bodyPr>
          <a:lstStyle/>
          <a:p>
            <a:r>
              <a:rPr lang="en-US" sz="4800" dirty="0" smtClean="0"/>
              <a:t>Now accepting submissions!</a:t>
            </a:r>
            <a:endParaRPr lang="en-US" sz="4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57200"/>
            <a:ext cx="4241292" cy="5511268"/>
          </a:xfrm>
          <a:prstGeom prst="rect">
            <a:avLst/>
          </a:prstGeom>
        </p:spPr>
      </p:pic>
    </p:spTree>
    <p:extLst>
      <p:ext uri="{BB962C8B-B14F-4D97-AF65-F5344CB8AC3E}">
        <p14:creationId xmlns:p14="http://schemas.microsoft.com/office/powerpoint/2010/main" val="3868611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a:xfrm>
            <a:off x="0" y="3124200"/>
            <a:ext cx="9144000" cy="609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EXTRA SLIDES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Tree>
    <p:extLst>
      <p:ext uri="{BB962C8B-B14F-4D97-AF65-F5344CB8AC3E}">
        <p14:creationId xmlns:p14="http://schemas.microsoft.com/office/powerpoint/2010/main" val="22620052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82140" y="1828800"/>
            <a:ext cx="5394960" cy="3149812"/>
          </a:xfrm>
          <a:prstGeom prst="rect">
            <a:avLst/>
          </a:prstGeom>
        </p:spPr>
      </p:pic>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1066800" y="5257800"/>
            <a:ext cx="7315200" cy="1015663"/>
          </a:xfrm>
          <a:prstGeom prst="rect">
            <a:avLst/>
          </a:prstGeom>
          <a:noFill/>
        </p:spPr>
        <p:txBody>
          <a:bodyPr wrap="square" rtlCol="0">
            <a:spAutoFit/>
          </a:bodyPr>
          <a:lstStyle/>
          <a:p>
            <a:r>
              <a:rPr lang="en-US" sz="3000" dirty="0" smtClean="0"/>
              <a:t>    (1) 	Case for deliberate practice is based 	largely on cross-sectional</a:t>
            </a:r>
            <a:r>
              <a:rPr lang="en-US" sz="3000" dirty="0"/>
              <a:t> </a:t>
            </a:r>
            <a:r>
              <a:rPr lang="en-US" sz="3000" dirty="0" smtClean="0"/>
              <a:t>evidence.</a:t>
            </a:r>
            <a:endParaRPr lang="en-US" sz="3000" dirty="0"/>
          </a:p>
        </p:txBody>
      </p:sp>
      <p:sp>
        <p:nvSpPr>
          <p:cNvPr id="3" name="TextBox 2"/>
          <p:cNvSpPr txBox="1"/>
          <p:nvPr/>
        </p:nvSpPr>
        <p:spPr>
          <a:xfrm>
            <a:off x="3124200" y="1524000"/>
            <a:ext cx="3581400" cy="276999"/>
          </a:xfrm>
          <a:prstGeom prst="rect">
            <a:avLst/>
          </a:prstGeom>
          <a:noFill/>
        </p:spPr>
        <p:txBody>
          <a:bodyPr wrap="square" rtlCol="0">
            <a:spAutoFit/>
          </a:bodyPr>
          <a:lstStyle/>
          <a:p>
            <a:pPr algn="ctr"/>
            <a:r>
              <a:rPr lang="en-US" sz="1200" dirty="0" smtClean="0">
                <a:solidFill>
                  <a:schemeClr val="bg1">
                    <a:lumMod val="50000"/>
                  </a:schemeClr>
                </a:solidFill>
              </a:rPr>
              <a:t>Ericsson (2006), Figure 38.4</a:t>
            </a:r>
            <a:endParaRPr lang="en-US" sz="1200" dirty="0">
              <a:solidFill>
                <a:schemeClr val="bg1">
                  <a:lumMod val="50000"/>
                </a:schemeClr>
              </a:solidFill>
            </a:endParaRPr>
          </a:p>
        </p:txBody>
      </p:sp>
    </p:spTree>
    <p:extLst>
      <p:ext uri="{BB962C8B-B14F-4D97-AF65-F5344CB8AC3E}">
        <p14:creationId xmlns:p14="http://schemas.microsoft.com/office/powerpoint/2010/main" val="146628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1669952" cy="2517543"/>
          </a:xfrm>
          <a:prstGeom prst="rect">
            <a:avLst/>
          </a:prstGeom>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b="2378"/>
          <a:stretch/>
        </p:blipFill>
        <p:spPr>
          <a:xfrm>
            <a:off x="6781800" y="1992630"/>
            <a:ext cx="1600200" cy="2496312"/>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736752" y="1981200"/>
            <a:ext cx="1600200" cy="2517543"/>
          </a:xfrm>
          <a:prstGeom prst="rect">
            <a:avLst/>
          </a:prstGeom>
          <a:ln>
            <a:solidFill>
              <a:schemeClr val="bg1">
                <a:lumMod val="95000"/>
              </a:schemeClr>
            </a:solidFill>
          </a:ln>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4729974" y="1981200"/>
            <a:ext cx="1664378" cy="2492143"/>
          </a:xfrm>
          <a:prstGeom prst="rect">
            <a:avLst/>
          </a:prstGeom>
        </p:spPr>
      </p:pic>
      <p:sp>
        <p:nvSpPr>
          <p:cNvPr id="12" name="TextBox 11"/>
          <p:cNvSpPr txBox="1"/>
          <p:nvPr/>
        </p:nvSpPr>
        <p:spPr>
          <a:xfrm>
            <a:off x="1066800" y="5257800"/>
            <a:ext cx="7315200" cy="1015663"/>
          </a:xfrm>
          <a:prstGeom prst="rect">
            <a:avLst/>
          </a:prstGeom>
          <a:noFill/>
        </p:spPr>
        <p:txBody>
          <a:bodyPr wrap="square" rtlCol="0">
            <a:spAutoFit/>
          </a:bodyPr>
          <a:lstStyle/>
          <a:p>
            <a:r>
              <a:rPr lang="en-US" sz="3000" dirty="0" smtClean="0"/>
              <a:t>    (2) 	Case for deliberate practice is based 	largely on self-reports of practice.</a:t>
            </a:r>
            <a:endParaRPr lang="en-US" sz="3000" dirty="0"/>
          </a:p>
        </p:txBody>
      </p:sp>
    </p:spTree>
    <p:extLst>
      <p:ext uri="{BB962C8B-B14F-4D97-AF65-F5344CB8AC3E}">
        <p14:creationId xmlns:p14="http://schemas.microsoft.com/office/powerpoint/2010/main" val="344283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31603</TotalTime>
  <Words>4097</Words>
  <Application>Microsoft Office PowerPoint</Application>
  <PresentationFormat>On-screen Show (4:3)</PresentationFormat>
  <Paragraphs>599</Paragraphs>
  <Slides>109</Slides>
  <Notes>37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109</vt:i4>
      </vt:variant>
    </vt:vector>
  </HeadingPairs>
  <TitlesOfParts>
    <vt:vector size="117" baseType="lpstr">
      <vt:lpstr>ＭＳ Ｐゴシック</vt:lpstr>
      <vt:lpstr>AdvTT5235d5a9</vt:lpstr>
      <vt:lpstr>Arial</vt:lpstr>
      <vt:lpstr>Calibri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Zach Hambrick</dc:creator>
  <cp:lastModifiedBy>Zach Hambrick</cp:lastModifiedBy>
  <cp:revision>895</cp:revision>
  <dcterms:created xsi:type="dcterms:W3CDTF">2016-03-30T00:50:07Z</dcterms:created>
  <dcterms:modified xsi:type="dcterms:W3CDTF">2018-03-28T11:40:30Z</dcterms:modified>
</cp:coreProperties>
</file>